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93" r:id="rId3"/>
    <p:sldId id="258" r:id="rId4"/>
    <p:sldId id="265" r:id="rId5"/>
    <p:sldId id="267" r:id="rId6"/>
    <p:sldId id="274" r:id="rId7"/>
    <p:sldId id="284" r:id="rId8"/>
    <p:sldId id="273" r:id="rId9"/>
    <p:sldId id="275" r:id="rId10"/>
    <p:sldId id="276" r:id="rId11"/>
    <p:sldId id="295" r:id="rId12"/>
    <p:sldId id="260" r:id="rId13"/>
    <p:sldId id="292" r:id="rId14"/>
    <p:sldId id="281" r:id="rId15"/>
    <p:sldId id="271" r:id="rId16"/>
    <p:sldId id="263" r:id="rId17"/>
    <p:sldId id="272" r:id="rId18"/>
    <p:sldId id="29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D64848"/>
    <a:srgbClr val="089146"/>
    <a:srgbClr val="0AAA52"/>
    <a:srgbClr val="175B36"/>
    <a:srgbClr val="A06DB9"/>
    <a:srgbClr val="FFCC00"/>
    <a:srgbClr val="FF5050"/>
    <a:srgbClr val="0FE776"/>
    <a:srgbClr val="FA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90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719A-748E-DD3C-08FE-FFD4D73E7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07CA5-496F-1B2F-FE78-07F1E502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7F849-5585-F089-419F-6ECFC721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0D8C-5CBB-51A4-AF79-74AB3379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2605C-756E-605D-8657-B76FFEE0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AC797-5BDE-9EAA-859E-36976C3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6A932-1F8A-0991-B587-547726D4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2F5C-BAEF-78FE-6CEF-F67F000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94F5A-196A-D239-2CFC-9C3D71E7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61B4-5A6B-1942-C600-34F02F66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C1E36-8A6E-0F4E-2DD2-428287FDE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CE14A-2B3C-09E0-4E7F-6EBE6BF3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57AB8-12C8-79D3-0642-63B0EC9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8D04-BF14-24BF-5B06-6D786AEF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DDDFE-13E6-8C79-BE15-A21FA090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DBB44-3992-649A-8121-CA3E4E91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C6ABE-AE6D-B7BB-CCA9-C3754387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ADB39-0314-521C-E882-3536FCBF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A970B-5773-0B33-83E2-DC46B7D1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A2C02-725F-5C68-BD62-73EECF12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7A425-49FF-A652-3C31-320D1BB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F6C99-B5C9-4CDD-3DE0-FEA1558D1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235-7FA7-9EFE-A5DC-B133E8A6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E783-A2EF-451C-04ED-4A9E0C93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B15F8-3BD0-9B20-4C77-FE78B32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A795-871A-2BE1-AD9D-8DBF025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2FD72-F3E1-E18A-61C0-092AD2BB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15371-17DF-5AC8-E0F6-ACC57F16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3763B-48C0-1DF3-2632-94AC0C75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8666C-0532-8F13-35D8-E48A107E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D560-F888-54B3-2C1A-955619F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B55B-A3F9-724A-3098-F34FF7B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65918-1857-67C3-FDFB-97D04BF6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CE93B-5C94-3B86-247A-E0AACAD86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73B645-CB8D-539A-6B60-20E687610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818B0-AB26-3FB6-251A-42A33111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55B3A-6342-2E22-8BDC-70171043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9C718-0D46-5A22-FAA5-6135A8A8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D451A5-4440-0D5B-2CA8-A4012D5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697B-F41B-469D-A8F7-BF5E8408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7D8606-9BAE-0582-B041-B7F6BBBC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8637A-50DB-C542-230A-A6C05DC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F5ABD-2EBE-DF66-B976-108CEFF3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F690A-C0BD-B5FD-7C35-789ADEEE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A37D6-DB0F-F115-C754-3217B5B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5A9F6-57AC-0EC3-E859-D9507F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6C645-CA44-2EB8-827A-4772AEB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2467B-5763-DFB2-FA35-12CE7682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1A3F-3F64-A77E-F502-EAC4249B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19C28-2800-331E-E053-C7388036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2FC37-2A2D-3C99-7C03-AE3409AD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CA97C-41BE-567D-5F7A-C27F14FF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3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844C-45C7-A9ED-68BA-BEF8453A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D2AC7-BC47-FB8B-6525-2930B869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13F5C-21AF-88A8-203B-C3E89061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F395C-A886-E3BE-A904-1F251A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1FB57-4CED-89D5-E1C8-202A40C3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AA164-C9D1-9893-4284-47D3E5DE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A8AD0A-5AC9-16BC-1977-6215E4E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62120-6515-D445-2C5C-AA2C1BD9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A0412-BE07-D5F1-9714-BF695F4DB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F0682-2BE1-4743-92C3-D54576FE362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142AD-0C1E-3D49-1145-1892FD52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10076-7816-6859-ED3E-88BDC1F4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E490-E9D4-4B38-B0D0-01CC3D70E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py469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Network_Game_Program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youtu.be/GooATFiHUy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I-U4GdTsZXQ?si=rQi_gKM0BhB-ZC6h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youtu.be/M4R9LPty5l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tion/X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youtu.be/60aF2ufRuNE?si=LdHRa7Q258jG22Zy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B70DF-8573-68FA-F466-45FBB763A1B7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F0DB02-6B88-C32C-9C01-8DF135CB0032}"/>
              </a:ext>
            </a:extLst>
          </p:cNvPr>
          <p:cNvSpPr txBox="1"/>
          <p:nvPr/>
        </p:nvSpPr>
        <p:spPr>
          <a:xfrm>
            <a:off x="4353724" y="1575529"/>
            <a:ext cx="115146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생일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전화번호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E-</a:t>
            </a:r>
            <a:r>
              <a:rPr lang="ko-KR" altLang="en-US" sz="1400" b="1" dirty="0"/>
              <a:t>메일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주소지</a:t>
            </a:r>
            <a:r>
              <a:rPr lang="en-US" altLang="ko-KR" sz="14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5FB9F-9E1A-C6F5-1FA0-070454AD453E}"/>
              </a:ext>
            </a:extLst>
          </p:cNvPr>
          <p:cNvSpPr txBox="1"/>
          <p:nvPr/>
        </p:nvSpPr>
        <p:spPr>
          <a:xfrm>
            <a:off x="5517105" y="1564464"/>
            <a:ext cx="285534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1999. 11. 15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010-8131-2128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3"/>
              </a:rPr>
              <a:t>hpy469@gmail.com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충청남도 </a:t>
            </a:r>
            <a:r>
              <a:rPr lang="ko-KR" altLang="en-US" sz="1400" dirty="0" err="1"/>
              <a:t>당진시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11C5D-3BF8-6E82-CA39-E587A0168E9A}"/>
              </a:ext>
            </a:extLst>
          </p:cNvPr>
          <p:cNvSpPr txBox="1"/>
          <p:nvPr/>
        </p:nvSpPr>
        <p:spPr>
          <a:xfrm>
            <a:off x="4351895" y="3151314"/>
            <a:ext cx="682793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최종학력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2018.02  |    </a:t>
            </a:r>
            <a:r>
              <a:rPr lang="ko-KR" altLang="en-US" sz="1400" dirty="0" err="1"/>
              <a:t>신평고등학교</a:t>
            </a:r>
            <a:r>
              <a:rPr lang="ko-KR" altLang="en-US" sz="1400" dirty="0"/>
              <a:t> 졸업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2024.02  |    </a:t>
            </a:r>
            <a:r>
              <a:rPr lang="ko-KR" altLang="en-US" sz="1400" dirty="0"/>
              <a:t>한국공학대학교</a:t>
            </a:r>
            <a:r>
              <a:rPr lang="en-US" altLang="ko-KR" sz="1400" dirty="0"/>
              <a:t>(</a:t>
            </a:r>
            <a:r>
              <a:rPr lang="ko-KR" altLang="en-US" sz="1400" dirty="0"/>
              <a:t>구 한국산업기술대학교</a:t>
            </a:r>
            <a:r>
              <a:rPr lang="en-US" altLang="ko-KR" sz="1400" dirty="0"/>
              <a:t>) </a:t>
            </a:r>
            <a:r>
              <a:rPr lang="ko-KR" altLang="en-US" sz="1400" dirty="0"/>
              <a:t>게임공학과 졸업예정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A8E09-D9F7-F122-A010-269F43064E11}"/>
              </a:ext>
            </a:extLst>
          </p:cNvPr>
          <p:cNvSpPr txBox="1"/>
          <p:nvPr/>
        </p:nvSpPr>
        <p:spPr>
          <a:xfrm>
            <a:off x="4368673" y="4910688"/>
            <a:ext cx="1636143" cy="1558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언어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C++11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Python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Lua 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CF568-6392-FE88-AF91-1A13C7061251}"/>
              </a:ext>
            </a:extLst>
          </p:cNvPr>
          <p:cNvSpPr txBox="1"/>
          <p:nvPr/>
        </p:nvSpPr>
        <p:spPr>
          <a:xfrm>
            <a:off x="6004816" y="4922558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IOCP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Multithread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MS 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148F2-AE12-2EC2-8B64-6C4160D34347}"/>
              </a:ext>
            </a:extLst>
          </p:cNvPr>
          <p:cNvSpPr txBox="1"/>
          <p:nvPr/>
        </p:nvSpPr>
        <p:spPr>
          <a:xfrm>
            <a:off x="7782641" y="4907169"/>
            <a:ext cx="1638892" cy="123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클라이언트</a:t>
            </a:r>
            <a:r>
              <a:rPr lang="en-US" altLang="ko-KR" sz="1400" b="1" dirty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Windows API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OpenGL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Unity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34290-4087-E068-2EB7-2811F2506715}"/>
              </a:ext>
            </a:extLst>
          </p:cNvPr>
          <p:cNvSpPr txBox="1"/>
          <p:nvPr/>
        </p:nvSpPr>
        <p:spPr>
          <a:xfrm>
            <a:off x="9721103" y="4907169"/>
            <a:ext cx="1087320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ETC.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B70C5-3A5F-C720-82D3-EA73BFC7C6B5}"/>
              </a:ext>
            </a:extLst>
          </p:cNvPr>
          <p:cNvSpPr txBox="1"/>
          <p:nvPr/>
        </p:nvSpPr>
        <p:spPr>
          <a:xfrm>
            <a:off x="4368673" y="4496225"/>
            <a:ext cx="6827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Skills.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31169-98D1-3E6A-E70D-03848C84E6AC}"/>
              </a:ext>
            </a:extLst>
          </p:cNvPr>
          <p:cNvCxnSpPr>
            <a:cxnSpLocks/>
          </p:cNvCxnSpPr>
          <p:nvPr/>
        </p:nvCxnSpPr>
        <p:spPr>
          <a:xfrm>
            <a:off x="3867512" y="126916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3E680D-AD2B-4C5D-FC12-ACE02C8B483B}"/>
              </a:ext>
            </a:extLst>
          </p:cNvPr>
          <p:cNvCxnSpPr>
            <a:cxnSpLocks/>
          </p:cNvCxnSpPr>
          <p:nvPr/>
        </p:nvCxnSpPr>
        <p:spPr>
          <a:xfrm>
            <a:off x="4335736" y="4834779"/>
            <a:ext cx="64726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6AEAE5-C596-B907-BD9F-7E170C1206BE}"/>
              </a:ext>
            </a:extLst>
          </p:cNvPr>
          <p:cNvSpPr txBox="1"/>
          <p:nvPr/>
        </p:nvSpPr>
        <p:spPr>
          <a:xfrm>
            <a:off x="840541" y="4561059"/>
            <a:ext cx="2331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김승환</a:t>
            </a:r>
            <a:endParaRPr lang="en-US" altLang="ko-K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59E40-7AB0-3452-71A3-C0778DACB23A}"/>
              </a:ext>
            </a:extLst>
          </p:cNvPr>
          <p:cNvSpPr txBox="1"/>
          <p:nvPr/>
        </p:nvSpPr>
        <p:spPr>
          <a:xfrm>
            <a:off x="996127" y="5199048"/>
            <a:ext cx="2027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KIM SEUNG HWAN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1D3D0-5F24-9E99-1868-38D9D8991954}"/>
              </a:ext>
            </a:extLst>
          </p:cNvPr>
          <p:cNvSpPr txBox="1"/>
          <p:nvPr/>
        </p:nvSpPr>
        <p:spPr>
          <a:xfrm>
            <a:off x="751361" y="5670917"/>
            <a:ext cx="250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“</a:t>
            </a:r>
            <a:r>
              <a:rPr lang="ko-KR" altLang="en-US" sz="1200" b="1" dirty="0"/>
              <a:t>새로운 도전</a:t>
            </a:r>
            <a:r>
              <a:rPr lang="ko-KR" altLang="en-US" sz="1200" dirty="0"/>
              <a:t>과 </a:t>
            </a:r>
            <a:r>
              <a:rPr lang="ko-KR" altLang="en-US" sz="1200" b="1" dirty="0"/>
              <a:t>색다른 시도</a:t>
            </a:r>
            <a:r>
              <a:rPr lang="ko-KR" altLang="en-US" sz="1200" dirty="0"/>
              <a:t>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즐길 줄 아는 게임 프로그래머를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목표로 하고 있습니다</a:t>
            </a:r>
            <a:r>
              <a:rPr lang="en-US" altLang="ko-KR" sz="1200" dirty="0"/>
              <a:t>.”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D9E5E-A739-63BA-916D-9DAB7F9E1D8F}"/>
              </a:ext>
            </a:extLst>
          </p:cNvPr>
          <p:cNvSpPr txBox="1"/>
          <p:nvPr/>
        </p:nvSpPr>
        <p:spPr>
          <a:xfrm>
            <a:off x="791061" y="1349901"/>
            <a:ext cx="2469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서버 프로그래머 포트폴리오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A1E27-206B-F147-F064-21062FFFD86D}"/>
              </a:ext>
            </a:extLst>
          </p:cNvPr>
          <p:cNvSpPr txBox="1"/>
          <p:nvPr/>
        </p:nvSpPr>
        <p:spPr>
          <a:xfrm>
            <a:off x="428444" y="251987"/>
            <a:ext cx="1133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r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u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 .                                      </a:t>
            </a:r>
            <a:endParaRPr lang="ko-KR" altLang="en-US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D6145C-B7D2-4136-53D1-0685941A922D}"/>
              </a:ext>
            </a:extLst>
          </p:cNvPr>
          <p:cNvSpPr/>
          <p:nvPr/>
        </p:nvSpPr>
        <p:spPr>
          <a:xfrm>
            <a:off x="1019770" y="1883218"/>
            <a:ext cx="2027800" cy="24832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 </a:t>
            </a:r>
            <a:r>
              <a:rPr lang="ko-KR" altLang="en-US" dirty="0"/>
              <a:t>사 진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08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게임 서버 프로그래밍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ED2C2E-DD64-4C0B-9799-5FEAE415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2399"/>
              </p:ext>
            </p:extLst>
          </p:nvPr>
        </p:nvGraphicFramePr>
        <p:xfrm>
          <a:off x="6377796" y="1531711"/>
          <a:ext cx="5497900" cy="4721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Simplest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MMORPG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Lua Script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MS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구현 내용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Lua Script</a:t>
                      </a:r>
                      <a:r>
                        <a:rPr lang="ko-KR" altLang="en-US" sz="1400" dirty="0"/>
                        <a:t>를 통한 </a:t>
                      </a:r>
                      <a:r>
                        <a:rPr lang="en-US" altLang="ko-KR" sz="1400" dirty="0"/>
                        <a:t>NPC(</a:t>
                      </a:r>
                      <a:r>
                        <a:rPr lang="ko-KR" altLang="en-US" sz="1400" dirty="0"/>
                        <a:t>몬스터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행동 구현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DB (MS SQL) </a:t>
                      </a:r>
                      <a:r>
                        <a:rPr lang="ko-KR" altLang="en-US" sz="1400" dirty="0"/>
                        <a:t>연동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Stored Procedure </a:t>
                      </a:r>
                      <a:r>
                        <a:rPr lang="ko-KR" altLang="en-US" sz="1400" dirty="0"/>
                        <a:t>사용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채팅 기능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FAEC82-6984-4F69-79B6-48DB03EA4E3C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8E9AFA0-31B2-2A15-2816-E2E4A8A6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12" y="1451225"/>
            <a:ext cx="48006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F812BC-31B3-E974-3C68-B8D8118FBA15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A28F0B-3E40-BB5E-A7B3-23893ABCACF8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02. </a:t>
            </a:r>
            <a:r>
              <a:rPr lang="ko-KR" altLang="en-US" sz="3200" b="1" dirty="0"/>
              <a:t>구현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32E2A4-D1B2-4F1B-032C-D46213E2AD6F}"/>
              </a:ext>
            </a:extLst>
          </p:cNvPr>
          <p:cNvSpPr txBox="1"/>
          <p:nvPr/>
        </p:nvSpPr>
        <p:spPr>
          <a:xfrm>
            <a:off x="8005645" y="1014395"/>
            <a:ext cx="3917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400" dirty="0"/>
              <a:t>NPC </a:t>
            </a:r>
            <a:r>
              <a:rPr lang="ko-KR" altLang="en-US" sz="1400" dirty="0"/>
              <a:t>구현 </a:t>
            </a:r>
            <a:r>
              <a:rPr lang="en-US" altLang="ko-KR" sz="1400" dirty="0"/>
              <a:t>(Lua Script)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6EC6F-1853-E6F0-8767-0BE789F43266}"/>
              </a:ext>
            </a:extLst>
          </p:cNvPr>
          <p:cNvSpPr txBox="1"/>
          <p:nvPr/>
        </p:nvSpPr>
        <p:spPr>
          <a:xfrm>
            <a:off x="226396" y="1014395"/>
            <a:ext cx="3654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400" dirty="0"/>
              <a:t>DB </a:t>
            </a:r>
            <a:r>
              <a:rPr lang="ko-KR" altLang="en-US" sz="1400" dirty="0"/>
              <a:t>연결 및 </a:t>
            </a:r>
            <a:r>
              <a:rPr lang="en-US" altLang="ko-KR" sz="1400" dirty="0"/>
              <a:t>DB</a:t>
            </a:r>
            <a:r>
              <a:rPr lang="ko-KR" altLang="en-US" sz="1400" dirty="0"/>
              <a:t>를 통한 유저 정보 관리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39899D-41E8-054F-2D99-7E5FB7D2E048}"/>
              </a:ext>
            </a:extLst>
          </p:cNvPr>
          <p:cNvCxnSpPr>
            <a:cxnSpLocks/>
          </p:cNvCxnSpPr>
          <p:nvPr/>
        </p:nvCxnSpPr>
        <p:spPr>
          <a:xfrm>
            <a:off x="7724864" y="1322172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B19445-AE63-0550-C10C-17983AFFAFB3}"/>
              </a:ext>
            </a:extLst>
          </p:cNvPr>
          <p:cNvSpPr/>
          <p:nvPr/>
        </p:nvSpPr>
        <p:spPr>
          <a:xfrm>
            <a:off x="8195777" y="1362706"/>
            <a:ext cx="3388182" cy="48728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 err="1">
                <a:solidFill>
                  <a:schemeClr val="bg1"/>
                </a:solidFill>
              </a:rPr>
              <a:t>my_id</a:t>
            </a:r>
            <a:r>
              <a:rPr lang="en-US" altLang="ko-KR" sz="950" dirty="0">
                <a:solidFill>
                  <a:schemeClr val="bg1"/>
                </a:solidFill>
              </a:rPr>
              <a:t> = 99999;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my_hp</a:t>
            </a:r>
            <a:r>
              <a:rPr lang="en-US" altLang="ko-KR" sz="950" dirty="0">
                <a:solidFill>
                  <a:schemeClr val="bg1"/>
                </a:solidFill>
              </a:rPr>
              <a:t> = 100; </a:t>
            </a:r>
            <a:r>
              <a:rPr lang="en-US" altLang="ko-KR" sz="950" dirty="0" err="1">
                <a:solidFill>
                  <a:schemeClr val="bg1"/>
                </a:solidFill>
              </a:rPr>
              <a:t>my_level</a:t>
            </a:r>
            <a:r>
              <a:rPr lang="en-US" altLang="ko-KR" sz="950" dirty="0">
                <a:solidFill>
                  <a:schemeClr val="bg1"/>
                </a:solidFill>
              </a:rPr>
              <a:t> = 10;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my_x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bg1"/>
                </a:solidFill>
              </a:rPr>
              <a:t>my_y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pl_x</a:t>
            </a:r>
            <a:r>
              <a:rPr lang="en-US" altLang="ko-KR" sz="950" dirty="0">
                <a:solidFill>
                  <a:schemeClr val="bg1"/>
                </a:solidFill>
              </a:rPr>
              <a:t> = 0; </a:t>
            </a:r>
            <a:r>
              <a:rPr lang="en-US" altLang="ko-KR" sz="950" dirty="0" err="1">
                <a:solidFill>
                  <a:schemeClr val="bg1"/>
                </a:solidFill>
              </a:rPr>
              <a:t>pl_y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/>
                </a:solidFill>
              </a:rPr>
              <a:t>function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0FE776"/>
                </a:solidFill>
              </a:rPr>
              <a:t>set_uid</a:t>
            </a:r>
            <a:r>
              <a:rPr lang="en-US" altLang="ko-KR" sz="950" dirty="0">
                <a:solidFill>
                  <a:schemeClr val="bg1"/>
                </a:solidFill>
              </a:rPr>
              <a:t>(id)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bg1"/>
                </a:solidFill>
              </a:rPr>
              <a:t>my_id</a:t>
            </a:r>
            <a:r>
              <a:rPr lang="en-US" altLang="ko-KR" sz="950" dirty="0">
                <a:solidFill>
                  <a:schemeClr val="bg1"/>
                </a:solidFill>
              </a:rPr>
              <a:t> = id;</a:t>
            </a:r>
          </a:p>
          <a:p>
            <a:r>
              <a:rPr lang="en-US" altLang="ko-KR" sz="950" dirty="0">
                <a:solidFill>
                  <a:schemeClr val="accent1"/>
                </a:solidFill>
              </a:rPr>
              <a:t>end</a:t>
            </a:r>
          </a:p>
          <a:p>
            <a:endParaRPr lang="en-US" altLang="ko-KR" sz="950" dirty="0">
              <a:solidFill>
                <a:schemeClr val="accent1"/>
              </a:solidFill>
            </a:endParaRPr>
          </a:p>
          <a:p>
            <a:r>
              <a:rPr lang="en-US" altLang="ko-KR" sz="950" dirty="0">
                <a:solidFill>
                  <a:schemeClr val="accent1"/>
                </a:solidFill>
              </a:rPr>
              <a:t>function </a:t>
            </a:r>
            <a:r>
              <a:rPr lang="en-US" altLang="ko-KR" sz="950" dirty="0" err="1">
                <a:solidFill>
                  <a:srgbClr val="0FE776"/>
                </a:solidFill>
              </a:rPr>
              <a:t>get_npc_info</a:t>
            </a:r>
            <a:r>
              <a:rPr lang="en-US" altLang="ko-KR" sz="950" dirty="0">
                <a:solidFill>
                  <a:schemeClr val="bg1"/>
                </a:solidFill>
              </a:rPr>
              <a:t>( 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return </a:t>
            </a:r>
            <a:r>
              <a:rPr lang="en-US" altLang="ko-KR" sz="950" dirty="0" err="1">
                <a:solidFill>
                  <a:schemeClr val="bg1"/>
                </a:solidFill>
              </a:rPr>
              <a:t>my_id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my_hp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bg1"/>
                </a:solidFill>
              </a:rPr>
              <a:t>my_level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accent1"/>
                </a:solidFill>
              </a:rPr>
              <a:t>end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/>
                </a:solidFill>
              </a:rPr>
              <a:t>function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0FE776"/>
                </a:solidFill>
              </a:rPr>
              <a:t>event_npc_move</a:t>
            </a:r>
            <a:r>
              <a:rPr lang="en-US" altLang="ko-KR" sz="950" dirty="0">
                <a:solidFill>
                  <a:schemeClr val="bg1"/>
                </a:solidFill>
              </a:rPr>
              <a:t>(player)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bg1"/>
                </a:solidFill>
              </a:rPr>
              <a:t>pl_x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1"/>
                </a:solidFill>
              </a:rPr>
              <a:t>API_get_x</a:t>
            </a:r>
            <a:r>
              <a:rPr lang="en-US" altLang="ko-KR" sz="950" dirty="0">
                <a:solidFill>
                  <a:schemeClr val="bg1"/>
                </a:solidFill>
              </a:rPr>
              <a:t>(player);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bg1"/>
                </a:solidFill>
              </a:rPr>
              <a:t>pl_y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1"/>
                </a:solidFill>
              </a:rPr>
              <a:t>API_get_y</a:t>
            </a:r>
            <a:r>
              <a:rPr lang="en-US" altLang="ko-KR" sz="950" dirty="0">
                <a:solidFill>
                  <a:schemeClr val="bg1"/>
                </a:solidFill>
              </a:rPr>
              <a:t>(player);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bg1"/>
                </a:solidFill>
              </a:rPr>
              <a:t>my_x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1"/>
                </a:solidFill>
              </a:rPr>
              <a:t>API_get_x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my_id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bg1"/>
                </a:solidFill>
              </a:rPr>
              <a:t>my_y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1"/>
                </a:solidFill>
              </a:rPr>
              <a:t>API_get_y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my_id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((</a:t>
            </a:r>
            <a:r>
              <a:rPr lang="en-US" altLang="ko-KR" sz="950" dirty="0" err="1">
                <a:solidFill>
                  <a:schemeClr val="bg1"/>
                </a:solidFill>
              </a:rPr>
              <a:t>pl_x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bg1"/>
                </a:solidFill>
              </a:rPr>
              <a:t>my_x</a:t>
            </a:r>
            <a:r>
              <a:rPr lang="en-US" altLang="ko-KR" sz="950" dirty="0">
                <a:solidFill>
                  <a:schemeClr val="bg1"/>
                </a:solidFill>
              </a:rPr>
              <a:t>) </a:t>
            </a:r>
            <a:r>
              <a:rPr lang="en-US" altLang="ko-KR" sz="950" dirty="0">
                <a:solidFill>
                  <a:schemeClr val="bg2">
                    <a:lumMod val="90000"/>
                  </a:schemeClr>
                </a:solidFill>
              </a:rPr>
              <a:t>and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pl_y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bg1"/>
                </a:solidFill>
              </a:rPr>
              <a:t>my_y</a:t>
            </a:r>
            <a:r>
              <a:rPr lang="en-US" altLang="ko-KR" sz="950" dirty="0">
                <a:solidFill>
                  <a:schemeClr val="bg1"/>
                </a:solidFill>
              </a:rPr>
              <a:t>)) </a:t>
            </a:r>
            <a:r>
              <a:rPr lang="en-US" altLang="ko-KR" sz="950" dirty="0">
                <a:solidFill>
                  <a:schemeClr val="accent1"/>
                </a:solidFill>
              </a:rPr>
              <a:t>then</a:t>
            </a:r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1"/>
                </a:solidFill>
              </a:rPr>
              <a:t>API_SendMessage</a:t>
            </a:r>
            <a:r>
              <a:rPr lang="en-US" altLang="ko-KR" sz="950" dirty="0">
                <a:solidFill>
                  <a:schemeClr val="bg1"/>
                </a:solidFill>
              </a:rPr>
              <a:t>(player, </a:t>
            </a:r>
            <a:r>
              <a:rPr lang="en-US" altLang="ko-KR" sz="950" dirty="0" err="1">
                <a:solidFill>
                  <a:schemeClr val="bg1"/>
                </a:solidFill>
              </a:rPr>
              <a:t>my_id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FF5050"/>
                </a:solidFill>
              </a:rPr>
              <a:t>“HIT"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/>
                </a:solidFill>
              </a:rPr>
              <a:t>end</a:t>
            </a:r>
          </a:p>
          <a:p>
            <a:r>
              <a:rPr lang="en-US" altLang="ko-KR" sz="950" dirty="0">
                <a:solidFill>
                  <a:schemeClr val="accent1"/>
                </a:solidFill>
              </a:rPr>
              <a:t>end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/>
                </a:solidFill>
              </a:rPr>
              <a:t>function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rgbClr val="0FE776"/>
                </a:solidFill>
              </a:rPr>
              <a:t>event_player_move</a:t>
            </a:r>
            <a:r>
              <a:rPr lang="en-US" altLang="ko-KR" sz="950" dirty="0">
                <a:solidFill>
                  <a:schemeClr val="bg1"/>
                </a:solidFill>
              </a:rPr>
              <a:t>(player)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bg1"/>
                </a:solidFill>
              </a:rPr>
              <a:t>pl_x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1"/>
                </a:solidFill>
              </a:rPr>
              <a:t>API_get_x</a:t>
            </a:r>
            <a:r>
              <a:rPr lang="en-US" altLang="ko-KR" sz="950" dirty="0">
                <a:solidFill>
                  <a:schemeClr val="bg1"/>
                </a:solidFill>
              </a:rPr>
              <a:t>(player);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bg1"/>
                </a:solidFill>
              </a:rPr>
              <a:t>pl_y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1"/>
                </a:solidFill>
              </a:rPr>
              <a:t>API_get_y</a:t>
            </a:r>
            <a:r>
              <a:rPr lang="en-US" altLang="ko-KR" sz="950" dirty="0">
                <a:solidFill>
                  <a:schemeClr val="bg1"/>
                </a:solidFill>
              </a:rPr>
              <a:t>(player);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bg1"/>
                </a:solidFill>
              </a:rPr>
              <a:t>my_x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1"/>
                </a:solidFill>
              </a:rPr>
              <a:t>API_get_x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my_id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bg1"/>
                </a:solidFill>
              </a:rPr>
              <a:t>my_y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1"/>
                </a:solidFill>
              </a:rPr>
              <a:t>API_get_y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my_id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((</a:t>
            </a:r>
            <a:r>
              <a:rPr lang="en-US" altLang="ko-KR" sz="950" dirty="0" err="1">
                <a:solidFill>
                  <a:schemeClr val="bg1"/>
                </a:solidFill>
              </a:rPr>
              <a:t>pl_x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bg1"/>
                </a:solidFill>
              </a:rPr>
              <a:t>my_x</a:t>
            </a:r>
            <a:r>
              <a:rPr lang="en-US" altLang="ko-KR" sz="950" dirty="0">
                <a:solidFill>
                  <a:schemeClr val="bg1"/>
                </a:solidFill>
              </a:rPr>
              <a:t>) </a:t>
            </a:r>
            <a:r>
              <a:rPr lang="en-US" altLang="ko-KR" sz="950" dirty="0">
                <a:solidFill>
                  <a:schemeClr val="bg2">
                    <a:lumMod val="90000"/>
                  </a:schemeClr>
                </a:solidFill>
              </a:rPr>
              <a:t>and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pl_y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bg1"/>
                </a:solidFill>
              </a:rPr>
              <a:t>my_y</a:t>
            </a:r>
            <a:r>
              <a:rPr lang="en-US" altLang="ko-KR" sz="950" dirty="0">
                <a:solidFill>
                  <a:schemeClr val="bg1"/>
                </a:solidFill>
              </a:rPr>
              <a:t>)) </a:t>
            </a:r>
            <a:r>
              <a:rPr lang="en-US" altLang="ko-KR" sz="950" dirty="0">
                <a:solidFill>
                  <a:schemeClr val="accent1"/>
                </a:solidFill>
              </a:rPr>
              <a:t>then</a:t>
            </a:r>
          </a:p>
          <a:p>
            <a:r>
              <a:rPr lang="en-US" altLang="ko-KR" sz="950" dirty="0">
                <a:solidFill>
                  <a:schemeClr val="accent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1"/>
                </a:solidFill>
              </a:rPr>
              <a:t>API_SendMessage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my_id</a:t>
            </a:r>
            <a:r>
              <a:rPr lang="en-US" altLang="ko-KR" sz="950" dirty="0">
                <a:solidFill>
                  <a:schemeClr val="bg1"/>
                </a:solidFill>
              </a:rPr>
              <a:t>, player, </a:t>
            </a:r>
            <a:r>
              <a:rPr lang="en-US" altLang="ko-KR" sz="950" dirty="0">
                <a:solidFill>
                  <a:srgbClr val="FF5050"/>
                </a:solidFill>
              </a:rPr>
              <a:t>“HIT"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chemeClr val="accent1"/>
                </a:solidFill>
              </a:rPr>
              <a:t>end</a:t>
            </a:r>
          </a:p>
          <a:p>
            <a:r>
              <a:rPr lang="en-US" altLang="ko-KR" sz="950" dirty="0">
                <a:solidFill>
                  <a:schemeClr val="accent1"/>
                </a:solidFill>
              </a:rPr>
              <a:t>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37B0C-A76D-4F12-CD7D-4FDA8378B7E6}"/>
              </a:ext>
            </a:extLst>
          </p:cNvPr>
          <p:cNvSpPr txBox="1"/>
          <p:nvPr/>
        </p:nvSpPr>
        <p:spPr>
          <a:xfrm>
            <a:off x="7931288" y="6223870"/>
            <a:ext cx="3917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Lua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Script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사용하여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NPC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행동을 구현하고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NPC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정보를 동적으로 수정할 수 있도록 하였습니다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C4D6E-AE24-8EB3-13D7-48860148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918" y="1485261"/>
            <a:ext cx="904157" cy="78592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CC34CB-72A1-3B1F-7E09-54FAB3195544}"/>
              </a:ext>
            </a:extLst>
          </p:cNvPr>
          <p:cNvSpPr/>
          <p:nvPr/>
        </p:nvSpPr>
        <p:spPr>
          <a:xfrm>
            <a:off x="180199" y="1401042"/>
            <a:ext cx="7400991" cy="233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retcode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SQLAllocHandle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A06DB9"/>
                </a:solidFill>
              </a:rPr>
              <a:t>SQL_HANDLE_ENV</a:t>
            </a:r>
            <a:r>
              <a:rPr lang="en-US" altLang="ko-KR" sz="950" dirty="0">
                <a:solidFill>
                  <a:schemeClr val="bg1"/>
                </a:solidFill>
              </a:rPr>
              <a:t>,</a:t>
            </a:r>
            <a:r>
              <a:rPr lang="en-US" altLang="ko-KR" sz="950" dirty="0">
                <a:solidFill>
                  <a:srgbClr val="A06DB9"/>
                </a:solidFill>
              </a:rPr>
              <a:t>  SQL_NULL_HANDLE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rgbClr val="8FAADC"/>
                </a:solidFill>
              </a:rPr>
              <a:t>henv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retcode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A06DB9"/>
                </a:solidFill>
              </a:rPr>
              <a:t>SQL_SUCCESS </a:t>
            </a:r>
            <a:r>
              <a:rPr lang="en-US" altLang="ko-KR" sz="950" dirty="0">
                <a:solidFill>
                  <a:schemeClr val="bg1"/>
                </a:solidFill>
              </a:rPr>
              <a:t>||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retcode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A06DB9"/>
                </a:solidFill>
              </a:rPr>
              <a:t>SQL_SUCCESS_WITH_INFO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retcode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SQLSetEnvAttr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rgbClr val="8FAADC"/>
                </a:solidFill>
              </a:rPr>
              <a:t>henv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A06DB9"/>
                </a:solidFill>
              </a:rPr>
              <a:t>SQL_ATTR_ODBC_VERSION</a:t>
            </a:r>
            <a:r>
              <a:rPr lang="en-US" altLang="ko-KR" sz="950" dirty="0">
                <a:solidFill>
                  <a:schemeClr val="bg1"/>
                </a:solidFill>
              </a:rPr>
              <a:t>, (</a:t>
            </a:r>
            <a:r>
              <a:rPr lang="en-US" altLang="ko-KR" sz="950" dirty="0">
                <a:solidFill>
                  <a:srgbClr val="089146"/>
                </a:solidFill>
              </a:rPr>
              <a:t>SQLPOINTER</a:t>
            </a:r>
            <a:r>
              <a:rPr lang="en-US" altLang="ko-KR" sz="950" dirty="0">
                <a:solidFill>
                  <a:schemeClr val="bg1"/>
                </a:solidFill>
              </a:rPr>
              <a:t>*)</a:t>
            </a:r>
            <a:r>
              <a:rPr lang="en-US" altLang="ko-KR" sz="950" dirty="0">
                <a:solidFill>
                  <a:srgbClr val="A06DB9"/>
                </a:solidFill>
              </a:rPr>
              <a:t>SQL_OV_ODBC3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retcode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A06DB9"/>
                </a:solidFill>
              </a:rPr>
              <a:t>SQL_SUCCESS </a:t>
            </a:r>
            <a:r>
              <a:rPr lang="en-US" altLang="ko-KR" sz="950" dirty="0">
                <a:solidFill>
                  <a:schemeClr val="bg1"/>
                </a:solidFill>
              </a:rPr>
              <a:t>||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retcode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A06DB9"/>
                </a:solidFill>
              </a:rPr>
              <a:t>SQL_SUCCESS_WITH_INFO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retcode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SQLAllocHandle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A06DB9"/>
                </a:solidFill>
              </a:rPr>
              <a:t>SQL_HANDLE_DBC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rgbClr val="8FAADC"/>
                </a:solidFill>
              </a:rPr>
              <a:t>henv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rgbClr val="8FAADC"/>
                </a:solidFill>
              </a:rPr>
              <a:t>hdbc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retcode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A06DB9"/>
                </a:solidFill>
              </a:rPr>
              <a:t>SQL_SUCCESS</a:t>
            </a:r>
            <a:r>
              <a:rPr lang="en-US" altLang="ko-KR" sz="950" dirty="0">
                <a:solidFill>
                  <a:schemeClr val="bg1"/>
                </a:solidFill>
              </a:rPr>
              <a:t> ||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retcode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A06DB9"/>
                </a:solidFill>
              </a:rPr>
              <a:t>SQL_SUCCESS_WITH_INFO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    </a:t>
            </a:r>
            <a:r>
              <a:rPr lang="en-US" altLang="ko-KR" sz="950" dirty="0" err="1">
                <a:solidFill>
                  <a:srgbClr val="FFCC00"/>
                </a:solidFill>
              </a:rPr>
              <a:t>SQLSetConnectAttr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rgbClr val="8FAADC"/>
                </a:solidFill>
              </a:rPr>
              <a:t>hdbc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A06DB9"/>
                </a:solidFill>
              </a:rPr>
              <a:t>SQL_LOGIN_TIMEOUT</a:t>
            </a:r>
            <a:r>
              <a:rPr lang="en-US" altLang="ko-KR" sz="950" dirty="0">
                <a:solidFill>
                  <a:schemeClr val="bg1"/>
                </a:solidFill>
              </a:rPr>
              <a:t>, (</a:t>
            </a:r>
            <a:r>
              <a:rPr lang="en-US" altLang="ko-KR" sz="950" dirty="0">
                <a:solidFill>
                  <a:srgbClr val="0AAA52"/>
                </a:solidFill>
              </a:rPr>
              <a:t>SQLPOINTER</a:t>
            </a:r>
            <a:r>
              <a:rPr lang="en-US" altLang="ko-KR" sz="950" dirty="0">
                <a:solidFill>
                  <a:schemeClr val="bg1"/>
                </a:solidFill>
              </a:rPr>
              <a:t>)5, 0);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retcode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SQLConnect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rgbClr val="8FAADC"/>
                </a:solidFill>
              </a:rPr>
              <a:t>hdbc</a:t>
            </a:r>
            <a:r>
              <a:rPr lang="en-US" altLang="ko-KR" sz="950" dirty="0">
                <a:solidFill>
                  <a:schemeClr val="bg1"/>
                </a:solidFill>
              </a:rPr>
              <a:t>, (</a:t>
            </a:r>
            <a:r>
              <a:rPr lang="en-US" altLang="ko-KR" sz="950" dirty="0">
                <a:solidFill>
                  <a:srgbClr val="089146"/>
                </a:solidFill>
              </a:rPr>
              <a:t>SQLWCHAR</a:t>
            </a:r>
            <a:r>
              <a:rPr lang="en-US" altLang="ko-KR" sz="950" dirty="0">
                <a:solidFill>
                  <a:schemeClr val="bg1"/>
                </a:solidFill>
              </a:rPr>
              <a:t>*)</a:t>
            </a:r>
            <a:r>
              <a:rPr lang="en-US" altLang="ko-KR" sz="950" dirty="0">
                <a:solidFill>
                  <a:srgbClr val="D64848"/>
                </a:solidFill>
              </a:rPr>
              <a:t>L"2023_1_SERVER_TERMPROJ"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A06DB9"/>
                </a:solidFill>
              </a:rPr>
              <a:t>SQL_NTS</a:t>
            </a:r>
            <a:r>
              <a:rPr lang="en-US" altLang="ko-KR" sz="950" dirty="0">
                <a:solidFill>
                  <a:schemeClr val="bg1"/>
                </a:solidFill>
              </a:rPr>
              <a:t>, (</a:t>
            </a:r>
            <a:r>
              <a:rPr lang="en-US" altLang="ko-KR" sz="950" dirty="0">
                <a:solidFill>
                  <a:srgbClr val="089146"/>
                </a:solidFill>
              </a:rPr>
              <a:t>SQLWCHAR</a:t>
            </a:r>
            <a:r>
              <a:rPr lang="en-US" altLang="ko-KR" sz="950" dirty="0">
                <a:solidFill>
                  <a:schemeClr val="bg1"/>
                </a:solidFill>
              </a:rPr>
              <a:t>*)</a:t>
            </a:r>
            <a:r>
              <a:rPr lang="en-US" altLang="ko-KR" sz="950" dirty="0">
                <a:solidFill>
                  <a:srgbClr val="A06DB9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A06DB9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45E80F-1041-EA48-B836-5510E021355A}"/>
              </a:ext>
            </a:extLst>
          </p:cNvPr>
          <p:cNvSpPr/>
          <p:nvPr/>
        </p:nvSpPr>
        <p:spPr>
          <a:xfrm>
            <a:off x="220661" y="4392715"/>
            <a:ext cx="7400991" cy="1364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ALTER PROCEDURE</a:t>
            </a:r>
            <a:r>
              <a:rPr lang="en-US" altLang="ko-KR" sz="950" dirty="0">
                <a:solidFill>
                  <a:schemeClr val="tx1"/>
                </a:solidFill>
              </a:rPr>
              <a:t> [</a:t>
            </a:r>
            <a:r>
              <a:rPr lang="en-US" altLang="ko-KR" sz="950" dirty="0" err="1">
                <a:solidFill>
                  <a:schemeClr val="tx1"/>
                </a:solidFill>
              </a:rPr>
              <a:t>dbo</a:t>
            </a:r>
            <a:r>
              <a:rPr lang="en-US" altLang="ko-KR" sz="950" dirty="0">
                <a:solidFill>
                  <a:schemeClr val="tx1"/>
                </a:solidFill>
              </a:rPr>
              <a:t>].[</a:t>
            </a:r>
            <a:r>
              <a:rPr lang="en-US" altLang="ko-KR" sz="950" dirty="0" err="1">
                <a:solidFill>
                  <a:schemeClr val="tx1"/>
                </a:solidFill>
              </a:rPr>
              <a:t>get_player_info</a:t>
            </a:r>
            <a:r>
              <a:rPr lang="en-US" altLang="ko-KR" sz="95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950" dirty="0">
                <a:solidFill>
                  <a:schemeClr val="tx1"/>
                </a:solidFill>
              </a:rPr>
              <a:t>    @param int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AS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BEGIN</a:t>
            </a:r>
          </a:p>
          <a:p>
            <a:r>
              <a:rPr lang="en-US" altLang="ko-KR" sz="950" dirty="0">
                <a:solidFill>
                  <a:schemeClr val="tx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SET NOCOUNT ON</a:t>
            </a:r>
            <a:r>
              <a:rPr lang="en-US" altLang="ko-KR" sz="95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tx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altLang="ko-KR" sz="950" dirty="0">
                <a:solidFill>
                  <a:schemeClr val="tx1"/>
                </a:solidFill>
              </a:rPr>
              <a:t> </a:t>
            </a:r>
            <a:r>
              <a:rPr lang="en-US" altLang="ko-KR" sz="950" dirty="0" err="1">
                <a:solidFill>
                  <a:schemeClr val="tx1"/>
                </a:solidFill>
              </a:rPr>
              <a:t>pl_id</a:t>
            </a:r>
            <a:r>
              <a:rPr lang="en-US" altLang="ko-KR" sz="950" dirty="0">
                <a:solidFill>
                  <a:schemeClr val="tx1"/>
                </a:solidFill>
              </a:rPr>
              <a:t>, </a:t>
            </a:r>
            <a:r>
              <a:rPr lang="en-US" altLang="ko-KR" sz="950" dirty="0" err="1">
                <a:solidFill>
                  <a:schemeClr val="tx1"/>
                </a:solidFill>
              </a:rPr>
              <a:t>pl_name</a:t>
            </a:r>
            <a:r>
              <a:rPr lang="en-US" altLang="ko-KR" sz="950" dirty="0">
                <a:solidFill>
                  <a:schemeClr val="tx1"/>
                </a:solidFill>
              </a:rPr>
              <a:t>, </a:t>
            </a:r>
            <a:r>
              <a:rPr lang="en-US" altLang="ko-KR" sz="950" dirty="0" err="1">
                <a:solidFill>
                  <a:schemeClr val="tx1"/>
                </a:solidFill>
              </a:rPr>
              <a:t>pl_level</a:t>
            </a:r>
            <a:r>
              <a:rPr lang="en-US" altLang="ko-KR" sz="950" dirty="0">
                <a:solidFill>
                  <a:schemeClr val="tx1"/>
                </a:solidFill>
              </a:rPr>
              <a:t>, </a:t>
            </a:r>
            <a:r>
              <a:rPr lang="en-US" altLang="ko-KR" sz="950" dirty="0" err="1">
                <a:solidFill>
                  <a:schemeClr val="tx1"/>
                </a:solidFill>
              </a:rPr>
              <a:t>pl_maxexp</a:t>
            </a:r>
            <a:r>
              <a:rPr lang="en-US" altLang="ko-KR" sz="950" dirty="0">
                <a:solidFill>
                  <a:schemeClr val="tx1"/>
                </a:solidFill>
              </a:rPr>
              <a:t>, </a:t>
            </a:r>
            <a:r>
              <a:rPr lang="en-US" altLang="ko-KR" sz="950" dirty="0" err="1">
                <a:solidFill>
                  <a:schemeClr val="tx1"/>
                </a:solidFill>
              </a:rPr>
              <a:t>pl_exp</a:t>
            </a:r>
            <a:r>
              <a:rPr lang="en-US" altLang="ko-KR" sz="950" dirty="0">
                <a:solidFill>
                  <a:schemeClr val="tx1"/>
                </a:solidFill>
              </a:rPr>
              <a:t>, </a:t>
            </a:r>
            <a:r>
              <a:rPr lang="en-US" altLang="ko-KR" sz="950" dirty="0" err="1">
                <a:solidFill>
                  <a:schemeClr val="tx1"/>
                </a:solidFill>
              </a:rPr>
              <a:t>pl_maxhp</a:t>
            </a:r>
            <a:r>
              <a:rPr lang="en-US" altLang="ko-KR" sz="950" dirty="0">
                <a:solidFill>
                  <a:schemeClr val="tx1"/>
                </a:solidFill>
              </a:rPr>
              <a:t>, </a:t>
            </a:r>
            <a:r>
              <a:rPr lang="en-US" altLang="ko-KR" sz="950" dirty="0" err="1">
                <a:solidFill>
                  <a:schemeClr val="tx1"/>
                </a:solidFill>
              </a:rPr>
              <a:t>pl_p</a:t>
            </a:r>
            <a:r>
              <a:rPr lang="en-US" altLang="ko-KR" sz="950" dirty="0">
                <a:solidFill>
                  <a:schemeClr val="tx1"/>
                </a:solidFill>
              </a:rPr>
              <a:t>, </a:t>
            </a:r>
            <a:r>
              <a:rPr lang="en-US" altLang="ko-KR" sz="950" dirty="0" err="1">
                <a:solidFill>
                  <a:schemeClr val="tx1"/>
                </a:solidFill>
              </a:rPr>
              <a:t>pl_x</a:t>
            </a:r>
            <a:r>
              <a:rPr lang="en-US" altLang="ko-KR" sz="950" dirty="0">
                <a:solidFill>
                  <a:schemeClr val="tx1"/>
                </a:solidFill>
              </a:rPr>
              <a:t>, </a:t>
            </a:r>
            <a:r>
              <a:rPr lang="en-US" altLang="ko-KR" sz="950" dirty="0" err="1">
                <a:solidFill>
                  <a:schemeClr val="tx1"/>
                </a:solidFill>
              </a:rPr>
              <a:t>pl_y</a:t>
            </a:r>
            <a:endParaRPr lang="en-US" altLang="ko-KR" sz="950" dirty="0">
              <a:solidFill>
                <a:schemeClr val="tx1"/>
              </a:solidFill>
            </a:endParaRPr>
          </a:p>
          <a:p>
            <a:r>
              <a:rPr lang="en-US" altLang="ko-KR" sz="950" dirty="0">
                <a:solidFill>
                  <a:schemeClr val="tx1"/>
                </a:solidFill>
              </a:rPr>
              <a:t>   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altLang="ko-KR" sz="950" dirty="0">
                <a:solidFill>
                  <a:schemeClr val="tx1"/>
                </a:solidFill>
              </a:rPr>
              <a:t> </a:t>
            </a:r>
            <a:r>
              <a:rPr lang="en-US" altLang="ko-KR" sz="950" dirty="0" err="1">
                <a:solidFill>
                  <a:schemeClr val="tx1"/>
                </a:solidFill>
              </a:rPr>
              <a:t>players_info</a:t>
            </a:r>
            <a:r>
              <a:rPr lang="en-US" altLang="ko-KR" sz="950" dirty="0">
                <a:solidFill>
                  <a:schemeClr val="tx1"/>
                </a:solidFill>
              </a:rPr>
              <a:t> 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altLang="ko-KR" sz="950" dirty="0">
                <a:solidFill>
                  <a:schemeClr val="tx1"/>
                </a:solidFill>
              </a:rPr>
              <a:t> </a:t>
            </a:r>
            <a:r>
              <a:rPr lang="en-US" altLang="ko-KR" sz="950" dirty="0" err="1">
                <a:solidFill>
                  <a:schemeClr val="tx1"/>
                </a:solidFill>
              </a:rPr>
              <a:t>pl_id</a:t>
            </a:r>
            <a:r>
              <a:rPr lang="en-US" altLang="ko-KR" sz="950" dirty="0">
                <a:solidFill>
                  <a:schemeClr val="tx1"/>
                </a:solidFill>
              </a:rPr>
              <a:t> = @param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E682A-D84E-74A0-9426-B0F86627A600}"/>
              </a:ext>
            </a:extLst>
          </p:cNvPr>
          <p:cNvSpPr txBox="1"/>
          <p:nvPr/>
        </p:nvSpPr>
        <p:spPr>
          <a:xfrm>
            <a:off x="1885620" y="3739537"/>
            <a:ext cx="391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-DB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연결하는 코드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DF501B-004A-47BE-B703-BC71D9AA0235}"/>
              </a:ext>
            </a:extLst>
          </p:cNvPr>
          <p:cNvSpPr txBox="1"/>
          <p:nvPr/>
        </p:nvSpPr>
        <p:spPr>
          <a:xfrm>
            <a:off x="884533" y="5804861"/>
            <a:ext cx="599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 사용한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Stored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Procedure SQL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 하나로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할 때에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접근하여 받은 파라미터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(player ID)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를 갖고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내부 유저정보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players_info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 해당 유저의 정보를 얻어냅니다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네트워크 게임 프로그래밍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3CD169-04B0-5589-1135-FAFF0FCE6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87339"/>
              </p:ext>
            </p:extLst>
          </p:nvPr>
        </p:nvGraphicFramePr>
        <p:xfrm>
          <a:off x="6375456" y="1533691"/>
          <a:ext cx="5497900" cy="50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407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레이싱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2022.11 ~ 2022.12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281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en-US" altLang="ko-KR" sz="1600" dirty="0"/>
                        <a:t>TCP/IP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676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프레임워크 제작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회전 계산 및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간 충돌검사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부스터 아이템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효과 구현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주행 시간 측정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완주 여부 검사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https://github.com/kiption/Network_Game_Programming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https://youtu.be/GooATFiHUyA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7C55981-4402-C444-F20F-95CFAE616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8" y="1736998"/>
            <a:ext cx="5548879" cy="42207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3E2F65-DD2F-FA5D-A781-854DDBB458CB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2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F812BC-31B3-E974-3C68-B8D8118FBA15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A28F0B-3E40-BB5E-A7B3-23893ABCACF8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A89530-F0B1-6F77-A0AC-71A350E6B8C6}"/>
              </a:ext>
            </a:extLst>
          </p:cNvPr>
          <p:cNvCxnSpPr>
            <a:cxnSpLocks/>
          </p:cNvCxnSpPr>
          <p:nvPr/>
        </p:nvCxnSpPr>
        <p:spPr>
          <a:xfrm>
            <a:off x="8075804" y="1153740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8DDE4E-42B2-2908-8584-6019F0A211FE}"/>
              </a:ext>
            </a:extLst>
          </p:cNvPr>
          <p:cNvCxnSpPr>
            <a:cxnSpLocks/>
          </p:cNvCxnSpPr>
          <p:nvPr/>
        </p:nvCxnSpPr>
        <p:spPr>
          <a:xfrm>
            <a:off x="756539" y="3753670"/>
            <a:ext cx="1058690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32E2A4-D1B2-4F1B-032C-D46213E2AD6F}"/>
              </a:ext>
            </a:extLst>
          </p:cNvPr>
          <p:cNvSpPr txBox="1"/>
          <p:nvPr/>
        </p:nvSpPr>
        <p:spPr>
          <a:xfrm>
            <a:off x="4211777" y="999852"/>
            <a:ext cx="3917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플레이어 이동</a:t>
            </a:r>
            <a:r>
              <a:rPr lang="en-US" altLang="ko-KR" sz="1400" dirty="0"/>
              <a:t>/</a:t>
            </a:r>
            <a:r>
              <a:rPr lang="ko-KR" altLang="en-US" sz="1400" dirty="0"/>
              <a:t>회전 및 멀티플레이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6EC6F-1853-E6F0-8767-0BE789F43266}"/>
              </a:ext>
            </a:extLst>
          </p:cNvPr>
          <p:cNvSpPr txBox="1"/>
          <p:nvPr/>
        </p:nvSpPr>
        <p:spPr>
          <a:xfrm>
            <a:off x="8168583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플레이어 간 충돌검사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4FD08-47A0-2123-CF57-81AD59789C82}"/>
              </a:ext>
            </a:extLst>
          </p:cNvPr>
          <p:cNvSpPr txBox="1"/>
          <p:nvPr/>
        </p:nvSpPr>
        <p:spPr>
          <a:xfrm>
            <a:off x="4211777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아이템</a:t>
            </a:r>
            <a:r>
              <a:rPr lang="en-US" altLang="ko-KR" sz="1100" dirty="0"/>
              <a:t>(</a:t>
            </a:r>
            <a:r>
              <a:rPr lang="ko-KR" altLang="en-US" sz="1100" dirty="0"/>
              <a:t>부스터</a:t>
            </a:r>
            <a:r>
              <a:rPr lang="en-US" altLang="ko-KR" sz="1100" dirty="0"/>
              <a:t>) </a:t>
            </a:r>
            <a:r>
              <a:rPr lang="ko-KR" altLang="en-US" sz="1400" dirty="0"/>
              <a:t>효과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70EEB-EDB2-D089-826D-32574D87C2B1}"/>
              </a:ext>
            </a:extLst>
          </p:cNvPr>
          <p:cNvSpPr txBox="1"/>
          <p:nvPr/>
        </p:nvSpPr>
        <p:spPr>
          <a:xfrm>
            <a:off x="8168582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주행시간 측정 및 완주여부 검사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C87EB2-32B0-FC79-2BA8-278293F9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74" y="4313679"/>
            <a:ext cx="3672448" cy="21289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E4A572-BAA8-AA1B-FFDA-E0155E51A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09" y="4313679"/>
            <a:ext cx="3668951" cy="213387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39899D-41E8-054F-2D99-7E5FB7D2E048}"/>
              </a:ext>
            </a:extLst>
          </p:cNvPr>
          <p:cNvCxnSpPr>
            <a:cxnSpLocks/>
          </p:cNvCxnSpPr>
          <p:nvPr/>
        </p:nvCxnSpPr>
        <p:spPr>
          <a:xfrm>
            <a:off x="4109209" y="1389906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BA68C2-6FA0-B254-6A11-F2C439D1BDFA}"/>
              </a:ext>
            </a:extLst>
          </p:cNvPr>
          <p:cNvSpPr txBox="1"/>
          <p:nvPr/>
        </p:nvSpPr>
        <p:spPr>
          <a:xfrm>
            <a:off x="254971" y="999852"/>
            <a:ext cx="3917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</a:t>
            </a:r>
            <a:r>
              <a:rPr lang="en-US" altLang="ko-KR" sz="1400" dirty="0"/>
              <a:t>-</a:t>
            </a:r>
            <a:r>
              <a:rPr lang="ko-KR" altLang="en-US" sz="1400" dirty="0"/>
              <a:t>클라이언트 연결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1D6AD-5C53-C48A-FCE0-03F2745C61D5}"/>
              </a:ext>
            </a:extLst>
          </p:cNvPr>
          <p:cNvSpPr txBox="1"/>
          <p:nvPr/>
        </p:nvSpPr>
        <p:spPr>
          <a:xfrm>
            <a:off x="254971" y="3891903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계정등록 기능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DC30C4-E6AB-B994-B068-DDEE2DC8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87" y="4313679"/>
            <a:ext cx="3672451" cy="21281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93433A-662E-3A3D-718B-B7AC67203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774" y="1387119"/>
            <a:ext cx="3672449" cy="21309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4E2AED-1F15-EB51-96D4-100FE1135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420" y="1387119"/>
            <a:ext cx="3668957" cy="21281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187DC5-A94E-9164-76B2-7140567EECD8}"/>
              </a:ext>
            </a:extLst>
          </p:cNvPr>
          <p:cNvSpPr/>
          <p:nvPr/>
        </p:nvSpPr>
        <p:spPr>
          <a:xfrm>
            <a:off x="301128" y="1387119"/>
            <a:ext cx="3654023" cy="21281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CC66FF"/>
                </a:solidFill>
              </a:rPr>
              <a:t>INVALID_SOCKET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rgbClr val="FFCC00"/>
                </a:solidFill>
              </a:rPr>
              <a:t>err_quit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FA6666"/>
                </a:solidFill>
              </a:rPr>
              <a:t>"socket()"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struct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memset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.sin_addr.</a:t>
            </a:r>
            <a:r>
              <a:rPr lang="en-US" altLang="ko-KR" sz="950" dirty="0" err="1">
                <a:solidFill>
                  <a:srgbClr val="CC66FF"/>
                </a:solidFill>
              </a:rPr>
              <a:t>s_addr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inet_addr</a:t>
            </a:r>
            <a:r>
              <a:rPr lang="en-US" altLang="ko-KR" sz="950" dirty="0">
                <a:solidFill>
                  <a:schemeClr val="bg1"/>
                </a:solidFill>
              </a:rPr>
              <a:t>(SERVERIP);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(LOGIN_SERVER_PORT);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retval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FFCC00"/>
                </a:solidFill>
              </a:rPr>
              <a:t>connect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login_sock</a:t>
            </a:r>
            <a:r>
              <a:rPr lang="en-US" altLang="ko-KR" sz="950" dirty="0">
                <a:solidFill>
                  <a:schemeClr val="bg1"/>
                </a:solidFill>
              </a:rPr>
              <a:t>, (</a:t>
            </a:r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struct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bg1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*)\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login_server_addr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retval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>
                <a:solidFill>
                  <a:srgbClr val="CC66FF"/>
                </a:solidFill>
              </a:rPr>
              <a:t>SOCKET_ERROR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 err="1">
                <a:solidFill>
                  <a:srgbClr val="FFCC00"/>
                </a:solidFill>
              </a:rPr>
              <a:t>err_quit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FA6666"/>
                </a:solidFill>
              </a:rPr>
              <a:t>"connect()"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  <a:endParaRPr lang="ko-KR" altLang="en-US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57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5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03. </a:t>
            </a:r>
            <a:r>
              <a:rPr lang="ko-KR" altLang="en-US" sz="3200" b="1" dirty="0"/>
              <a:t>서버 </a:t>
            </a:r>
            <a:r>
              <a:rPr lang="ko-KR" altLang="en-US" sz="3200" b="1" dirty="0" err="1"/>
              <a:t>플로우차트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E53B8-02E1-8D57-8FD9-E5ABFCBFD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8" y="1421534"/>
            <a:ext cx="4290942" cy="53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DE6F53-7DF7-F380-A5F1-104A63AE6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29" y="1429570"/>
            <a:ext cx="4295025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5B314-158D-403F-B262-13E4876015D9}"/>
              </a:ext>
            </a:extLst>
          </p:cNvPr>
          <p:cNvSpPr txBox="1"/>
          <p:nvPr/>
        </p:nvSpPr>
        <p:spPr>
          <a:xfrm>
            <a:off x="618460" y="942206"/>
            <a:ext cx="323208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Login Server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D293C-6A76-B580-9FDC-32BCF3019A79}"/>
              </a:ext>
            </a:extLst>
          </p:cNvPr>
          <p:cNvSpPr txBox="1"/>
          <p:nvPr/>
        </p:nvSpPr>
        <p:spPr>
          <a:xfrm>
            <a:off x="6772249" y="942206"/>
            <a:ext cx="354108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</a:t>
            </a:r>
            <a:r>
              <a:rPr lang="en-US" altLang="ko-KR" sz="1400" b="1" dirty="0"/>
              <a:t>Flow Chart_ Main Server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8976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A48CCA-CB54-0F6A-F1FA-392786F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67" y="971338"/>
            <a:ext cx="3345975" cy="26358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676240"/>
              </p:ext>
            </p:extLst>
          </p:nvPr>
        </p:nvGraphicFramePr>
        <p:xfrm>
          <a:off x="5541033" y="1033296"/>
          <a:ext cx="5497900" cy="2609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Skul</a:t>
                      </a:r>
                      <a:r>
                        <a:rPr lang="en-US" altLang="ko-KR" sz="1600" dirty="0"/>
                        <a:t>: The Hero Slayer </a:t>
                      </a:r>
                      <a:r>
                        <a:rPr lang="ko-KR" altLang="en-US" sz="1600" dirty="0"/>
                        <a:t>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2021.05 ~ 2021.06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 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플레이어 조작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캐릭터 교체 기능</a:t>
                      </a:r>
                      <a:r>
                        <a:rPr lang="en-US" altLang="ko-KR" sz="1600" dirty="0"/>
                        <a:t>, UI</a:t>
                      </a:r>
                      <a:r>
                        <a:rPr lang="ko-KR" altLang="en-US" sz="1600" dirty="0"/>
                        <a:t> 구현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지형 충돌처리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C, C++, Windows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4"/>
                        </a:rPr>
                        <a:t>https://youtu.be/M4R9LPty5l0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58466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3EE453E-BB44-CE1A-5F17-8B1614153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67" y="4038973"/>
            <a:ext cx="3355326" cy="2635848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5F68FE-9EAA-9368-9B81-7EB8FA77B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341607"/>
              </p:ext>
            </p:extLst>
          </p:nvPr>
        </p:nvGraphicFramePr>
        <p:xfrm>
          <a:off x="5541033" y="4131931"/>
          <a:ext cx="5497900" cy="24499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슈퍼 </a:t>
                      </a:r>
                      <a:r>
                        <a:rPr lang="ko-KR" altLang="en-US" sz="1600" dirty="0" err="1"/>
                        <a:t>마리오</a:t>
                      </a:r>
                      <a:r>
                        <a:rPr lang="ko-KR" altLang="en-US" sz="1600" dirty="0"/>
                        <a:t> 브라더스 모작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2021.10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Python, Pico-2D(SDL</a:t>
                      </a:r>
                      <a:r>
                        <a:rPr lang="ko-KR" altLang="en-US" sz="1600" dirty="0"/>
                        <a:t>기반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6"/>
                        </a:rPr>
                        <a:t>https://youtu.be/I-U4GdTsZXQ?si=rQi_gKM0BhB-ZC6h</a:t>
                      </a:r>
                      <a:r>
                        <a:rPr lang="en-US" altLang="ko-KR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99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24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A4BF833-516E-CDA2-448D-E34B1108C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588718"/>
              </p:ext>
            </p:extLst>
          </p:nvPr>
        </p:nvGraphicFramePr>
        <p:xfrm>
          <a:off x="5541033" y="1286122"/>
          <a:ext cx="5497900" cy="218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Galaxy Guardian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슈팅게임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2021.11 ~ 2021.12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본인 역할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행성 객체 움직임 구현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충돌 처리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C++,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39E5EAB-F46F-5044-538D-1761FC4A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05" y="1020142"/>
            <a:ext cx="3584314" cy="2635833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C3AA3A2-256F-720B-6DCD-B2EC9BACE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18721"/>
              </p:ext>
            </p:extLst>
          </p:nvPr>
        </p:nvGraphicFramePr>
        <p:xfrm>
          <a:off x="5541033" y="4324989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Semester File Cleaner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오래된 파일 관리 자동화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Python, </a:t>
                      </a:r>
                      <a:r>
                        <a:rPr lang="en-US" altLang="ko-KR" sz="1600" dirty="0" err="1"/>
                        <a:t>Tkinter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5DA508C-C38F-37AC-4783-239F51016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6" y="4008305"/>
            <a:ext cx="4618856" cy="27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3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477064A-D420-B697-1BBA-21B55C288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317363"/>
              </p:ext>
            </p:extLst>
          </p:nvPr>
        </p:nvGraphicFramePr>
        <p:xfrm>
          <a:off x="5541033" y="1277796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웨어하우스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 err="1"/>
                        <a:t>싱글플레이</a:t>
                      </a:r>
                      <a:r>
                        <a:rPr lang="en-US" altLang="ko-KR" sz="1600" dirty="0"/>
                        <a:t> TPS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2023.05 ~ 2023.06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 3D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4" y="251987"/>
            <a:ext cx="588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04. </a:t>
            </a:r>
            <a:r>
              <a:rPr lang="ko-KR" altLang="en-US" sz="3200" b="1" dirty="0"/>
              <a:t>기타 </a:t>
            </a:r>
            <a:r>
              <a:rPr lang="ko-KR" altLang="en-US" sz="3200" b="1" dirty="0" err="1"/>
              <a:t>작업물</a:t>
            </a:r>
            <a:endParaRPr lang="ko-KR" altLang="en-US" sz="32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FFC4A6-CB38-1AEA-80B1-82F02BACB714}"/>
              </a:ext>
            </a:extLst>
          </p:cNvPr>
          <p:cNvCxnSpPr>
            <a:cxnSpLocks/>
          </p:cNvCxnSpPr>
          <p:nvPr/>
        </p:nvCxnSpPr>
        <p:spPr>
          <a:xfrm>
            <a:off x="474451" y="3855794"/>
            <a:ext cx="1124309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7CD14F-4E0A-3C21-9AD2-38473AD9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380654"/>
              </p:ext>
            </p:extLst>
          </p:nvPr>
        </p:nvGraphicFramePr>
        <p:xfrm>
          <a:off x="5541033" y="4326358"/>
          <a:ext cx="5497900" cy="2024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픽셀헌터</a:t>
                      </a:r>
                      <a:r>
                        <a:rPr lang="ko-KR" altLang="en-US" sz="1600" dirty="0"/>
                        <a:t> 사가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90647"/>
                  </a:ext>
                </a:extLst>
              </a:tr>
              <a:tr h="396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/>
                        <a:t>액션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6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2023.10 ~ 2023.11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9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425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C#, Unity 2D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DC1EE1E-D219-2580-CCD7-20193AC1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15" y="1187671"/>
            <a:ext cx="3986678" cy="22413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8EAFA2-C49D-8014-5AFA-B3F488596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2" y="4139965"/>
            <a:ext cx="4874004" cy="23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0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FDB0C0-C7B1-A1CB-B9E0-EEF6DC521111}"/>
              </a:ext>
            </a:extLst>
          </p:cNvPr>
          <p:cNvSpPr txBox="1"/>
          <p:nvPr/>
        </p:nvSpPr>
        <p:spPr>
          <a:xfrm>
            <a:off x="3431840" y="4178225"/>
            <a:ext cx="532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/>
              <a:t>감 사 합 </a:t>
            </a:r>
            <a:r>
              <a:rPr lang="ko-KR" altLang="en-US" sz="5400" b="1" dirty="0" err="1"/>
              <a:t>니</a:t>
            </a:r>
            <a:r>
              <a:rPr lang="ko-KR" altLang="en-US" sz="5400" b="1" dirty="0"/>
              <a:t> 다</a:t>
            </a:r>
            <a:endParaRPr lang="en-US" altLang="ko-KR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571E1-57FA-A8A8-3C40-7DE3CABEABDC}"/>
              </a:ext>
            </a:extLst>
          </p:cNvPr>
          <p:cNvSpPr txBox="1"/>
          <p:nvPr/>
        </p:nvSpPr>
        <p:spPr>
          <a:xfrm>
            <a:off x="428444" y="251987"/>
            <a:ext cx="1133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L a s t P a g e.                                      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03647-EB11-9C12-5549-A705AD69604A}"/>
              </a:ext>
            </a:extLst>
          </p:cNvPr>
          <p:cNvSpPr txBox="1"/>
          <p:nvPr/>
        </p:nvSpPr>
        <p:spPr>
          <a:xfrm>
            <a:off x="3067944" y="2258092"/>
            <a:ext cx="6056107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이상으로 </a:t>
            </a:r>
            <a:r>
              <a:rPr lang="ko-KR" altLang="en-US" sz="2400" b="1" dirty="0"/>
              <a:t>게임 서버 프로그래머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김 승 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포트폴리오를 마치겠습니다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3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325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 o n t e n t s .</a:t>
            </a:r>
            <a:endParaRPr lang="ko-KR" altLang="en-US" sz="32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BA8326-E7C5-BE14-F6A8-C56F75371FF0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A0EB1E-FF6B-B35B-2A20-46119D505EEA}"/>
              </a:ext>
            </a:extLst>
          </p:cNvPr>
          <p:cNvCxnSpPr>
            <a:cxnSpLocks/>
          </p:cNvCxnSpPr>
          <p:nvPr/>
        </p:nvCxnSpPr>
        <p:spPr>
          <a:xfrm>
            <a:off x="361333" y="4026716"/>
            <a:ext cx="1124309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B86506-2833-67AC-1836-AC6FE0D8752C}"/>
              </a:ext>
            </a:extLst>
          </p:cNvPr>
          <p:cNvSpPr txBox="1"/>
          <p:nvPr/>
        </p:nvSpPr>
        <p:spPr>
          <a:xfrm>
            <a:off x="680115" y="1245368"/>
            <a:ext cx="2390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01. </a:t>
            </a:r>
            <a:r>
              <a:rPr lang="ko-KR" altLang="en-US" sz="1600" b="1" dirty="0"/>
              <a:t>졸업작품</a:t>
            </a:r>
            <a:endParaRPr lang="en-US" altLang="ko-KR" sz="16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28E9BCA-9000-ADEC-A42D-5B7FBEEDC1EB}"/>
              </a:ext>
            </a:extLst>
          </p:cNvPr>
          <p:cNvSpPr/>
          <p:nvPr/>
        </p:nvSpPr>
        <p:spPr>
          <a:xfrm>
            <a:off x="558640" y="1548403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79F579-73C3-0456-3C17-3A1C784335C5}"/>
              </a:ext>
            </a:extLst>
          </p:cNvPr>
          <p:cNvCxnSpPr>
            <a:cxnSpLocks/>
          </p:cNvCxnSpPr>
          <p:nvPr/>
        </p:nvCxnSpPr>
        <p:spPr>
          <a:xfrm>
            <a:off x="6602043" y="1599239"/>
            <a:ext cx="2901984" cy="68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D53681-B9F7-1280-4690-8427FEC12DA0}"/>
              </a:ext>
            </a:extLst>
          </p:cNvPr>
          <p:cNvSpPr txBox="1"/>
          <p:nvPr/>
        </p:nvSpPr>
        <p:spPr>
          <a:xfrm>
            <a:off x="6602043" y="1239590"/>
            <a:ext cx="251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02. </a:t>
            </a:r>
            <a:r>
              <a:rPr lang="ko-KR" altLang="en-US" sz="1600" b="1" dirty="0"/>
              <a:t>게임서버 프로그래밍</a:t>
            </a:r>
            <a:endParaRPr lang="en-US" altLang="ko-KR" sz="16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48A2A5F-081E-CAE6-8287-1BDD559577F9}"/>
              </a:ext>
            </a:extLst>
          </p:cNvPr>
          <p:cNvSpPr/>
          <p:nvPr/>
        </p:nvSpPr>
        <p:spPr>
          <a:xfrm>
            <a:off x="6480568" y="1542625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F975257-DC9C-6264-7A29-E85EE0158E1E}"/>
              </a:ext>
            </a:extLst>
          </p:cNvPr>
          <p:cNvCxnSpPr>
            <a:cxnSpLocks/>
          </p:cNvCxnSpPr>
          <p:nvPr/>
        </p:nvCxnSpPr>
        <p:spPr>
          <a:xfrm flipV="1">
            <a:off x="680115" y="4662887"/>
            <a:ext cx="2901984" cy="5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8CD38A-5FA5-5404-160D-F43F6BC07D58}"/>
              </a:ext>
            </a:extLst>
          </p:cNvPr>
          <p:cNvSpPr txBox="1"/>
          <p:nvPr/>
        </p:nvSpPr>
        <p:spPr>
          <a:xfrm>
            <a:off x="680115" y="4309016"/>
            <a:ext cx="3027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03. </a:t>
            </a:r>
            <a:r>
              <a:rPr lang="ko-KR" altLang="en-US" sz="1600" b="1" dirty="0"/>
              <a:t>네트워크 게임 프로그래밍</a:t>
            </a:r>
            <a:endParaRPr lang="en-US" altLang="ko-KR" sz="16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D2C3485-AFDC-3A9E-AA4F-A7DCC4662D11}"/>
              </a:ext>
            </a:extLst>
          </p:cNvPr>
          <p:cNvSpPr/>
          <p:nvPr/>
        </p:nvSpPr>
        <p:spPr>
          <a:xfrm>
            <a:off x="558640" y="461205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F55EB94-1EF5-DE88-ED78-B458D5A65369}"/>
              </a:ext>
            </a:extLst>
          </p:cNvPr>
          <p:cNvCxnSpPr>
            <a:cxnSpLocks/>
          </p:cNvCxnSpPr>
          <p:nvPr/>
        </p:nvCxnSpPr>
        <p:spPr>
          <a:xfrm>
            <a:off x="6602043" y="4662887"/>
            <a:ext cx="29019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A6C8BA-CDD5-733E-7F7D-D01A688DCD19}"/>
              </a:ext>
            </a:extLst>
          </p:cNvPr>
          <p:cNvSpPr txBox="1"/>
          <p:nvPr/>
        </p:nvSpPr>
        <p:spPr>
          <a:xfrm>
            <a:off x="6602044" y="4303238"/>
            <a:ext cx="2013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04. </a:t>
            </a:r>
            <a:r>
              <a:rPr lang="ko-KR" altLang="en-US" sz="1600" b="1" dirty="0"/>
              <a:t>기타 </a:t>
            </a:r>
            <a:r>
              <a:rPr lang="ko-KR" altLang="en-US" sz="1600" b="1" dirty="0" err="1"/>
              <a:t>작업물</a:t>
            </a:r>
            <a:endParaRPr lang="en-US" altLang="ko-KR" sz="16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18BE46C-4D53-D54D-E196-AB418090C216}"/>
              </a:ext>
            </a:extLst>
          </p:cNvPr>
          <p:cNvSpPr/>
          <p:nvPr/>
        </p:nvSpPr>
        <p:spPr>
          <a:xfrm>
            <a:off x="6480568" y="4606273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6982B7D-F69E-BE37-6661-5B88AECB952F}"/>
              </a:ext>
            </a:extLst>
          </p:cNvPr>
          <p:cNvCxnSpPr>
            <a:cxnSpLocks/>
          </p:cNvCxnSpPr>
          <p:nvPr/>
        </p:nvCxnSpPr>
        <p:spPr>
          <a:xfrm flipV="1">
            <a:off x="680115" y="1603160"/>
            <a:ext cx="2901984" cy="5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667A4B6-213D-FE7E-4E0B-A907715BB7DA}"/>
              </a:ext>
            </a:extLst>
          </p:cNvPr>
          <p:cNvSpPr txBox="1"/>
          <p:nvPr/>
        </p:nvSpPr>
        <p:spPr>
          <a:xfrm>
            <a:off x="677354" y="1653336"/>
            <a:ext cx="5386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“Heartbeat </a:t>
            </a:r>
            <a:r>
              <a:rPr lang="ko-KR" altLang="en-US" sz="1400" b="1" dirty="0"/>
              <a:t>기법을 사용한 서버 이중화를 통한 고가용성 구현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3CD4AA7-AF99-6733-A66A-F4498A7D3220}"/>
              </a:ext>
            </a:extLst>
          </p:cNvPr>
          <p:cNvSpPr txBox="1"/>
          <p:nvPr/>
        </p:nvSpPr>
        <p:spPr>
          <a:xfrm>
            <a:off x="6541305" y="1661630"/>
            <a:ext cx="431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“</a:t>
            </a:r>
            <a:r>
              <a:rPr lang="ko-KR" altLang="en-US" sz="1400" b="1" dirty="0"/>
              <a:t>가장 간단한 </a:t>
            </a:r>
            <a:r>
              <a:rPr lang="en-US" altLang="ko-KR" sz="1400" b="1" dirty="0"/>
              <a:t>MMORPG </a:t>
            </a:r>
            <a:r>
              <a:rPr lang="ko-KR" altLang="en-US" sz="1400" b="1" dirty="0"/>
              <a:t>서버를 만들어보자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6016106-B1CE-ED2F-4109-6BDCD2244F81}"/>
              </a:ext>
            </a:extLst>
          </p:cNvPr>
          <p:cNvSpPr txBox="1"/>
          <p:nvPr/>
        </p:nvSpPr>
        <p:spPr>
          <a:xfrm>
            <a:off x="677354" y="4752081"/>
            <a:ext cx="5063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“</a:t>
            </a:r>
            <a:r>
              <a:rPr lang="ko-KR" altLang="en-US" sz="1400" b="1" dirty="0"/>
              <a:t>여러 유저들과 즐기는 멀티플레이 레이싱 게임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52B72D67-B04F-51F4-BB08-00958D7F64AD}"/>
              </a:ext>
            </a:extLst>
          </p:cNvPr>
          <p:cNvSpPr txBox="1"/>
          <p:nvPr/>
        </p:nvSpPr>
        <p:spPr>
          <a:xfrm>
            <a:off x="6198387" y="4752080"/>
            <a:ext cx="5846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“</a:t>
            </a:r>
            <a:r>
              <a:rPr lang="ko-KR" altLang="en-US" sz="1400" b="1" dirty="0"/>
              <a:t>클라이언트 작업물을 포함한 여러 작업 결과들을 소개합니다</a:t>
            </a:r>
            <a:r>
              <a:rPr lang="en-US" altLang="ko-KR" sz="1400" b="1" dirty="0"/>
              <a:t>”</a:t>
            </a:r>
            <a:endParaRPr lang="ko-KR" altLang="en-US" sz="14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0C8822-E5DE-DDAA-D54A-79C18BF0C8CD}"/>
              </a:ext>
            </a:extLst>
          </p:cNvPr>
          <p:cNvCxnSpPr>
            <a:cxnSpLocks/>
            <a:stCxn id="9" idx="4"/>
            <a:endCxn id="5" idx="0"/>
          </p:cNvCxnSpPr>
          <p:nvPr/>
        </p:nvCxnSpPr>
        <p:spPr>
          <a:xfrm>
            <a:off x="740775" y="2245110"/>
            <a:ext cx="9230" cy="99239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E74374F-EE2E-26A2-5030-BC8FD279A281}"/>
              </a:ext>
            </a:extLst>
          </p:cNvPr>
          <p:cNvSpPr/>
          <p:nvPr/>
        </p:nvSpPr>
        <p:spPr>
          <a:xfrm>
            <a:off x="689267" y="3237505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C8A228-5485-375F-A4E9-A47A51080DBC}"/>
              </a:ext>
            </a:extLst>
          </p:cNvPr>
          <p:cNvSpPr/>
          <p:nvPr/>
        </p:nvSpPr>
        <p:spPr>
          <a:xfrm>
            <a:off x="680037" y="2490837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76561E-0CE0-59DB-4A86-993A53267A29}"/>
              </a:ext>
            </a:extLst>
          </p:cNvPr>
          <p:cNvSpPr/>
          <p:nvPr/>
        </p:nvSpPr>
        <p:spPr>
          <a:xfrm>
            <a:off x="680037" y="2131883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53D21-461B-341F-C8BC-2D64738A29CE}"/>
              </a:ext>
            </a:extLst>
          </p:cNvPr>
          <p:cNvSpPr txBox="1"/>
          <p:nvPr/>
        </p:nvSpPr>
        <p:spPr>
          <a:xfrm>
            <a:off x="895802" y="1950407"/>
            <a:ext cx="363338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 내용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중점 연구 과제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기타 구현사항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811C59-4D0D-68EE-4015-64F5AD08B9A4}"/>
              </a:ext>
            </a:extLst>
          </p:cNvPr>
          <p:cNvSpPr/>
          <p:nvPr/>
        </p:nvSpPr>
        <p:spPr>
          <a:xfrm>
            <a:off x="677354" y="2859917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710AD4-DB68-26AD-C5E6-F08C3D0AE3F4}"/>
              </a:ext>
            </a:extLst>
          </p:cNvPr>
          <p:cNvCxnSpPr>
            <a:cxnSpLocks/>
            <a:stCxn id="14" idx="4"/>
            <a:endCxn id="13" idx="0"/>
          </p:cNvCxnSpPr>
          <p:nvPr/>
        </p:nvCxnSpPr>
        <p:spPr>
          <a:xfrm>
            <a:off x="6661706" y="2242101"/>
            <a:ext cx="9850" cy="6285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49191D3E-5DAD-5DDF-57CB-62763DBC0944}"/>
              </a:ext>
            </a:extLst>
          </p:cNvPr>
          <p:cNvSpPr/>
          <p:nvPr/>
        </p:nvSpPr>
        <p:spPr>
          <a:xfrm>
            <a:off x="6610818" y="287067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F6ECBCB-4076-D417-162A-BC484EF6CB2D}"/>
              </a:ext>
            </a:extLst>
          </p:cNvPr>
          <p:cNvSpPr/>
          <p:nvPr/>
        </p:nvSpPr>
        <p:spPr>
          <a:xfrm>
            <a:off x="6600968" y="2128874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0A534F-E4CF-B50E-9205-F83FAE8CE942}"/>
              </a:ext>
            </a:extLst>
          </p:cNvPr>
          <p:cNvSpPr txBox="1"/>
          <p:nvPr/>
        </p:nvSpPr>
        <p:spPr>
          <a:xfrm>
            <a:off x="6816733" y="1947398"/>
            <a:ext cx="363338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 내용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최적화에 대한 노력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3ABAF96-2A95-AB17-F205-92FF17543888}"/>
              </a:ext>
            </a:extLst>
          </p:cNvPr>
          <p:cNvSpPr/>
          <p:nvPr/>
        </p:nvSpPr>
        <p:spPr>
          <a:xfrm>
            <a:off x="6602288" y="2489750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F834E46-952A-B2A5-5EF5-44D199992388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750005" y="5364238"/>
            <a:ext cx="9230" cy="62822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0D7914DB-4411-6EA7-524A-1C26C7D2207A}"/>
              </a:ext>
            </a:extLst>
          </p:cNvPr>
          <p:cNvSpPr/>
          <p:nvPr/>
        </p:nvSpPr>
        <p:spPr>
          <a:xfrm>
            <a:off x="698497" y="5992466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5D9AD14-FFC3-9D60-1425-53934E61852F}"/>
              </a:ext>
            </a:extLst>
          </p:cNvPr>
          <p:cNvSpPr/>
          <p:nvPr/>
        </p:nvSpPr>
        <p:spPr>
          <a:xfrm>
            <a:off x="689267" y="525101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F544AC-575E-F492-7368-CA70491760E1}"/>
              </a:ext>
            </a:extLst>
          </p:cNvPr>
          <p:cNvSpPr txBox="1"/>
          <p:nvPr/>
        </p:nvSpPr>
        <p:spPr>
          <a:xfrm>
            <a:off x="905032" y="5069535"/>
            <a:ext cx="363338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 내용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플로우 차트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70891BF-4625-4447-3672-22A50D2A4A02}"/>
              </a:ext>
            </a:extLst>
          </p:cNvPr>
          <p:cNvSpPr/>
          <p:nvPr/>
        </p:nvSpPr>
        <p:spPr>
          <a:xfrm>
            <a:off x="693882" y="5623171"/>
            <a:ext cx="121475" cy="113227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4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3890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졸업작품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BBCF0B-216C-A324-7267-2F02B65CC1BD}"/>
              </a:ext>
            </a:extLst>
          </p:cNvPr>
          <p:cNvCxnSpPr>
            <a:cxnSpLocks/>
          </p:cNvCxnSpPr>
          <p:nvPr/>
        </p:nvCxnSpPr>
        <p:spPr>
          <a:xfrm>
            <a:off x="6222524" y="1252464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32BD145-9F28-2DF9-9BC5-A2675884A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90770"/>
              </p:ext>
            </p:extLst>
          </p:nvPr>
        </p:nvGraphicFramePr>
        <p:xfrm>
          <a:off x="6389533" y="1118167"/>
          <a:ext cx="5497900" cy="5483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7224">
                  <a:extLst>
                    <a:ext uri="{9D8B030D-6E8A-4147-A177-3AD203B41FA5}">
                      <a16:colId xmlns:a16="http://schemas.microsoft.com/office/drawing/2014/main" val="1006089426"/>
                    </a:ext>
                  </a:extLst>
                </a:gridCol>
                <a:gridCol w="4140676">
                  <a:extLst>
                    <a:ext uri="{9D8B030D-6E8A-4147-A177-3AD203B41FA5}">
                      <a16:colId xmlns:a16="http://schemas.microsoft.com/office/drawing/2014/main" val="3950600889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게임명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Revenger (</a:t>
                      </a:r>
                      <a:r>
                        <a:rPr lang="ko-KR" altLang="en-US" sz="1600" dirty="0" err="1"/>
                        <a:t>리벤저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3793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게임 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3D </a:t>
                      </a:r>
                      <a:r>
                        <a:rPr lang="ko-KR" altLang="en-US" sz="1600" dirty="0"/>
                        <a:t>멀티플레이 </a:t>
                      </a:r>
                      <a:r>
                        <a:rPr lang="en-US" altLang="ko-KR" sz="1600" dirty="0"/>
                        <a:t>FPS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55747"/>
                  </a:ext>
                </a:extLst>
              </a:tr>
              <a:tr h="38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2022.07 ~ 2023.07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91462"/>
                  </a:ext>
                </a:extLst>
              </a:tr>
              <a:tr h="413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명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클라이언트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서버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96321"/>
                  </a:ext>
                </a:extLst>
              </a:tr>
              <a:tr h="8134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사용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C++11</a:t>
                      </a:r>
                    </a:p>
                    <a:p>
                      <a:pPr algn="l" latinLnBrk="1"/>
                      <a:r>
                        <a:rPr lang="ko-KR" altLang="en-US" sz="1600" dirty="0" err="1"/>
                        <a:t>멀티스레드</a:t>
                      </a:r>
                      <a:r>
                        <a:rPr lang="en-US" altLang="ko-KR" sz="1600" dirty="0"/>
                        <a:t> IOCP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서버 이중화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DirectX12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73535"/>
                  </a:ext>
                </a:extLst>
              </a:tr>
              <a:tr h="1295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역할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구현 내용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서버 프로그래머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등 각종 동기화 작업</a:t>
                      </a:r>
                      <a:endParaRPr lang="en-US" altLang="ko-KR" sz="14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컨텐츠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 처치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점령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로비 구현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생성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 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랜덤 매칭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서버 이중화를 통한 고가용성 구현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91117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Git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hlinkClick r:id="rId3"/>
                        </a:rPr>
                        <a:t>https://github.com/kiption/XD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7180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시연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hlinkClick r:id="rId4"/>
                        </a:rPr>
                        <a:t>https://youtu.be/60aF2ufRuNE?si=LdHRa7Q258jG22Zy</a:t>
                      </a:r>
                      <a:r>
                        <a:rPr lang="en-US" altLang="ko-KR" sz="13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619332"/>
                  </a:ext>
                </a:extLst>
              </a:tr>
              <a:tr h="51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학과 우수 </a:t>
                      </a:r>
                      <a:r>
                        <a:rPr lang="ko-KR" altLang="en-US" sz="1300" dirty="0" err="1"/>
                        <a:t>추천작으로</a:t>
                      </a:r>
                      <a:r>
                        <a:rPr lang="ko-KR" altLang="en-US" sz="1300" dirty="0"/>
                        <a:t> 선정되어 </a:t>
                      </a:r>
                      <a:r>
                        <a:rPr lang="en-US" altLang="ko-KR" sz="1300" dirty="0"/>
                        <a:t>2023</a:t>
                      </a:r>
                      <a:r>
                        <a:rPr lang="ko-KR" altLang="en-US" sz="1300" dirty="0"/>
                        <a:t>년</a:t>
                      </a:r>
                      <a:endParaRPr lang="en-US" altLang="ko-KR" sz="13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한국공학대전 디지털전시관에 전시하였음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9061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28B32E8-FE71-8D38-5978-3C18F5F8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4" y="1736997"/>
            <a:ext cx="5541033" cy="42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A52D8B-8892-5DA3-E95C-13E07643A5B3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D28D22-D172-E230-3E8A-138191D84DD0}"/>
              </a:ext>
            </a:extLst>
          </p:cNvPr>
          <p:cNvSpPr txBox="1"/>
          <p:nvPr/>
        </p:nvSpPr>
        <p:spPr>
          <a:xfrm>
            <a:off x="428445" y="251987"/>
            <a:ext cx="48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구현 내용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본인 역할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1EEAB5-5EF5-C4C2-E8E3-6CE21860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9" y="1328831"/>
            <a:ext cx="3418728" cy="1228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E1A046-64F3-7D6D-3C0B-880E0BAE026C}"/>
              </a:ext>
            </a:extLst>
          </p:cNvPr>
          <p:cNvSpPr txBox="1"/>
          <p:nvPr/>
        </p:nvSpPr>
        <p:spPr>
          <a:xfrm>
            <a:off x="168279" y="999852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로비</a:t>
            </a:r>
            <a:r>
              <a:rPr lang="en-US" altLang="ko-KR" sz="1400" dirty="0"/>
              <a:t>_ </a:t>
            </a:r>
            <a:r>
              <a:rPr lang="ko-KR" altLang="en-US" sz="1100" dirty="0"/>
              <a:t>방 생성</a:t>
            </a:r>
            <a:r>
              <a:rPr lang="en-US" altLang="ko-KR" sz="1100" dirty="0"/>
              <a:t>, </a:t>
            </a:r>
            <a:r>
              <a:rPr lang="ko-KR" altLang="en-US" sz="1100" dirty="0"/>
              <a:t>방 진입</a:t>
            </a:r>
            <a:r>
              <a:rPr lang="en-US" altLang="ko-KR" sz="1100" dirty="0"/>
              <a:t>, </a:t>
            </a:r>
            <a:r>
              <a:rPr lang="ko-KR" altLang="en-US" sz="1100" dirty="0"/>
              <a:t>랜덤 매칭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0A7E33-02DB-36E4-BE02-E8416C869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1" y="2859979"/>
            <a:ext cx="3417032" cy="16663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B236F1-C881-7B1A-0D34-942237044D3F}"/>
              </a:ext>
            </a:extLst>
          </p:cNvPr>
          <p:cNvSpPr txBox="1"/>
          <p:nvPr/>
        </p:nvSpPr>
        <p:spPr>
          <a:xfrm>
            <a:off x="99140" y="2565606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방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역할 선택</a:t>
            </a:r>
            <a:r>
              <a:rPr lang="en-US" altLang="ko-KR" sz="1100" dirty="0"/>
              <a:t>, </a:t>
            </a:r>
            <a:r>
              <a:rPr lang="ko-KR" altLang="en-US" sz="1100" dirty="0"/>
              <a:t>준비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진입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CD7227-C851-5A71-BBF0-49CDCD471DCE}"/>
              </a:ext>
            </a:extLst>
          </p:cNvPr>
          <p:cNvSpPr txBox="1"/>
          <p:nvPr/>
        </p:nvSpPr>
        <p:spPr>
          <a:xfrm>
            <a:off x="3809300" y="1012884"/>
            <a:ext cx="247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게임 컨텐츠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적 처치</a:t>
            </a:r>
            <a:r>
              <a:rPr lang="en-US" altLang="ko-KR" sz="1100" dirty="0"/>
              <a:t>, </a:t>
            </a:r>
            <a:r>
              <a:rPr lang="ko-KR" altLang="en-US" sz="1100" dirty="0"/>
              <a:t>점령</a:t>
            </a:r>
            <a:endParaRPr lang="ko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DE9FC0-F916-03D2-91EC-AE1DB50DB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3" y="2858270"/>
            <a:ext cx="2357742" cy="25106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959FAC-4F1C-F5CA-6B8E-81E377458BE9}"/>
              </a:ext>
            </a:extLst>
          </p:cNvPr>
          <p:cNvSpPr txBox="1"/>
          <p:nvPr/>
        </p:nvSpPr>
        <p:spPr>
          <a:xfrm>
            <a:off x="3761978" y="2560773"/>
            <a:ext cx="363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내 충돌검사</a:t>
            </a:r>
            <a:r>
              <a:rPr lang="en-US" altLang="ko-KR" sz="1400" dirty="0"/>
              <a:t>_ </a:t>
            </a:r>
            <a:r>
              <a:rPr lang="ko-KR" altLang="en-US" sz="1100" dirty="0"/>
              <a:t>공격</a:t>
            </a:r>
            <a:r>
              <a:rPr lang="en-US" altLang="ko-KR" sz="1100" dirty="0"/>
              <a:t>/</a:t>
            </a:r>
            <a:r>
              <a:rPr lang="ko-KR" altLang="en-US" sz="1100" dirty="0"/>
              <a:t>피격</a:t>
            </a:r>
            <a:r>
              <a:rPr lang="en-US" altLang="ko-KR" sz="1100" dirty="0"/>
              <a:t>/</a:t>
            </a:r>
            <a:r>
              <a:rPr lang="ko-KR" altLang="en-US" sz="1100" dirty="0"/>
              <a:t>맵 충돌 검사</a:t>
            </a:r>
            <a:endParaRPr lang="ko-KR" altLang="en-US" sz="14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FA70332-B516-FB12-9FD4-8BA100831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524" y="1328475"/>
            <a:ext cx="2561346" cy="11982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62590A0-CCFE-C001-1852-8417430C2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771" y="2858271"/>
            <a:ext cx="3184228" cy="131845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7F2370-2AB3-1F81-F856-C7974F9E9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574" y="5674940"/>
            <a:ext cx="1997608" cy="11044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D25716-087B-231F-33A4-A9715692E0D0}"/>
              </a:ext>
            </a:extLst>
          </p:cNvPr>
          <p:cNvSpPr txBox="1"/>
          <p:nvPr/>
        </p:nvSpPr>
        <p:spPr>
          <a:xfrm>
            <a:off x="3791212" y="5362951"/>
            <a:ext cx="22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채팅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8894A4-F6DF-3C62-5C57-FF7EF332B11F}"/>
              </a:ext>
            </a:extLst>
          </p:cNvPr>
          <p:cNvCxnSpPr>
            <a:cxnSpLocks/>
          </p:cNvCxnSpPr>
          <p:nvPr/>
        </p:nvCxnSpPr>
        <p:spPr>
          <a:xfrm>
            <a:off x="3698835" y="1240955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C24CB057-BB3D-6178-D4A5-2D72E30E12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6193" y="1269338"/>
            <a:ext cx="2356948" cy="3594762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3F21332-2DB6-3156-6B05-7AD294862905}"/>
              </a:ext>
            </a:extLst>
          </p:cNvPr>
          <p:cNvCxnSpPr>
            <a:cxnSpLocks/>
          </p:cNvCxnSpPr>
          <p:nvPr/>
        </p:nvCxnSpPr>
        <p:spPr>
          <a:xfrm>
            <a:off x="9464363" y="1231263"/>
            <a:ext cx="0" cy="521458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FFA4AA-78FF-04E7-33FA-F9A105DCA06B}"/>
              </a:ext>
            </a:extLst>
          </p:cNvPr>
          <p:cNvSpPr txBox="1"/>
          <p:nvPr/>
        </p:nvSpPr>
        <p:spPr>
          <a:xfrm>
            <a:off x="9561359" y="923486"/>
            <a:ext cx="247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서버 이중화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F44ADAC-5613-C66D-D343-5F5FD590C3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1770" y="4198997"/>
            <a:ext cx="3184228" cy="115026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BA75C7B-73B9-7745-417D-31CB9EC68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2127" y="1319252"/>
            <a:ext cx="1745241" cy="12167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EDD3D9-77B1-BAAF-EE03-FA0BF13D90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7652" y="5670727"/>
            <a:ext cx="1087204" cy="110445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B8605AF-25AA-8665-9D54-7ADBC3F4BB37}"/>
              </a:ext>
            </a:extLst>
          </p:cNvPr>
          <p:cNvSpPr txBox="1"/>
          <p:nvPr/>
        </p:nvSpPr>
        <p:spPr>
          <a:xfrm>
            <a:off x="5930698" y="5375636"/>
            <a:ext cx="348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기타</a:t>
            </a:r>
            <a:r>
              <a:rPr lang="en-US" altLang="ko-KR" sz="1400" dirty="0"/>
              <a:t>_</a:t>
            </a:r>
            <a:r>
              <a:rPr lang="en-US" altLang="ko-KR" sz="1200" dirty="0"/>
              <a:t> 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회복</a:t>
            </a:r>
            <a:r>
              <a:rPr lang="en-US" altLang="ko-KR" sz="1100" dirty="0"/>
              <a:t>, </a:t>
            </a:r>
            <a:r>
              <a:rPr lang="ko-KR" altLang="en-US" sz="1100" dirty="0"/>
              <a:t>총알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HP, </a:t>
            </a:r>
            <a:r>
              <a:rPr lang="ko-KR" altLang="en-US" sz="1100" dirty="0"/>
              <a:t>경고 등 서버작업</a:t>
            </a:r>
            <a:endParaRPr lang="ko-KR" altLang="en-US" sz="1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3042720-F1D5-C513-9291-C99A436880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9850" y="5659428"/>
            <a:ext cx="698366" cy="110445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A98DDBF-F20B-C61C-951B-095EE0576F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1380" y="5674195"/>
            <a:ext cx="1507039" cy="57103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0BA02F4-AD7A-D697-1FAF-77839A84BC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3564" y="6278415"/>
            <a:ext cx="1507039" cy="48546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A182624-533B-3188-71DA-B95337B762FF}"/>
              </a:ext>
            </a:extLst>
          </p:cNvPr>
          <p:cNvSpPr txBox="1"/>
          <p:nvPr/>
        </p:nvSpPr>
        <p:spPr>
          <a:xfrm>
            <a:off x="92686" y="4597904"/>
            <a:ext cx="330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멀티 플레이</a:t>
            </a:r>
            <a:r>
              <a:rPr lang="en-US" altLang="ko-KR" sz="1400" dirty="0"/>
              <a:t>_</a:t>
            </a:r>
            <a:r>
              <a:rPr lang="ko-KR" altLang="en-US" sz="1400" dirty="0"/>
              <a:t> </a:t>
            </a:r>
            <a:r>
              <a:rPr lang="ko-KR" altLang="en-US" sz="1100" dirty="0"/>
              <a:t>플레이어 동기화</a:t>
            </a:r>
            <a:endParaRPr lang="ko-KR" altLang="en-US" sz="14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4C91A86-2902-5870-1BA4-A35108741F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280" y="4903332"/>
            <a:ext cx="1298693" cy="188936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0CFD2CF-BFD8-7C61-7BEB-CDC6056EDD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0733" y="4910209"/>
            <a:ext cx="2025852" cy="1882487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CCBA1AF-28C5-E4E1-4749-D826553D6D9A}"/>
              </a:ext>
            </a:extLst>
          </p:cNvPr>
          <p:cNvCxnSpPr>
            <a:cxnSpLocks/>
          </p:cNvCxnSpPr>
          <p:nvPr/>
        </p:nvCxnSpPr>
        <p:spPr>
          <a:xfrm>
            <a:off x="9596281" y="4989294"/>
            <a:ext cx="243855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D9AFD7-9762-982C-F9E9-6DD1FBB24ECE}"/>
              </a:ext>
            </a:extLst>
          </p:cNvPr>
          <p:cNvSpPr/>
          <p:nvPr/>
        </p:nvSpPr>
        <p:spPr>
          <a:xfrm>
            <a:off x="9596281" y="5113448"/>
            <a:ext cx="2427439" cy="16504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서버 프로그래머로서</a:t>
            </a:r>
            <a:r>
              <a:rPr lang="en-US" altLang="ko-KR" sz="1200" b="1" dirty="0">
                <a:solidFill>
                  <a:schemeClr val="tx1"/>
                </a:solidFill>
              </a:rPr>
              <a:t>…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멀티플레이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게임 컨텐츠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로비 관련 여러 서버 작업들을 맡았고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중점연구과제로 </a:t>
            </a:r>
            <a:r>
              <a:rPr lang="en-US" altLang="ko-KR" sz="1200" dirty="0">
                <a:solidFill>
                  <a:schemeClr val="tx1"/>
                </a:solidFill>
              </a:rPr>
              <a:t>Heartbeat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기법을 사용한 서버 이중화를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구현하였습니다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F9E94F3-C48A-3BB3-747C-4425D0AA68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88952" y="1334059"/>
            <a:ext cx="1138698" cy="11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A56D7D-E796-628A-300E-A3DC9FBD8532}"/>
              </a:ext>
            </a:extLst>
          </p:cNvPr>
          <p:cNvSpPr/>
          <p:nvPr/>
        </p:nvSpPr>
        <p:spPr>
          <a:xfrm>
            <a:off x="258658" y="1948875"/>
            <a:ext cx="4079317" cy="407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8AA24-004A-C357-B5C6-577129EF6AD6}"/>
              </a:ext>
            </a:extLst>
          </p:cNvPr>
          <p:cNvSpPr txBox="1"/>
          <p:nvPr/>
        </p:nvSpPr>
        <p:spPr>
          <a:xfrm>
            <a:off x="4775467" y="954812"/>
            <a:ext cx="7292708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다운은 어떻게 알아내는가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: </a:t>
            </a:r>
            <a:r>
              <a:rPr lang="ko-KR" altLang="en-US" sz="1400" dirty="0"/>
              <a:t>서버들은 </a:t>
            </a:r>
            <a:r>
              <a:rPr lang="ko-KR" altLang="en-US" sz="1400" b="1" dirty="0"/>
              <a:t>주기적</a:t>
            </a:r>
            <a:r>
              <a:rPr lang="ko-KR" altLang="en-US" sz="1400" dirty="0"/>
              <a:t>으로 </a:t>
            </a:r>
            <a:r>
              <a:rPr lang="en-US" altLang="ko-KR" sz="1400" b="1" dirty="0"/>
              <a:t>Heartbeat</a:t>
            </a:r>
            <a:r>
              <a:rPr lang="ko-KR" altLang="en-US" sz="1400" dirty="0"/>
              <a:t>를 패킷을 통해 주고 받으면서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서로 살아있는지 감시하도록 구현하였습니다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ex. </a:t>
            </a:r>
            <a:r>
              <a:rPr lang="ko-KR" altLang="en-US" sz="1400" dirty="0"/>
              <a:t>서버</a:t>
            </a:r>
            <a:r>
              <a:rPr lang="en-US" altLang="ko-KR" sz="1400" dirty="0"/>
              <a:t>A</a:t>
            </a:r>
            <a:r>
              <a:rPr lang="ko-KR" altLang="en-US" sz="1400" dirty="0"/>
              <a:t>와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서버</a:t>
            </a:r>
            <a:r>
              <a:rPr lang="en-US" altLang="ko-KR" sz="1400" dirty="0"/>
              <a:t>B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Heartbeat </a:t>
            </a:r>
            <a:r>
              <a:rPr lang="ko-KR" altLang="en-US" sz="1400" dirty="0"/>
              <a:t>패킷을 오랫동안 받지 못했다</a:t>
            </a:r>
            <a:r>
              <a:rPr lang="en-US" altLang="ko-KR" sz="1400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→ 서버</a:t>
            </a:r>
            <a:r>
              <a:rPr lang="en-US" altLang="ko-KR" sz="1400" dirty="0"/>
              <a:t>A</a:t>
            </a:r>
            <a:r>
              <a:rPr lang="ko-KR" altLang="en-US" sz="1400" dirty="0"/>
              <a:t>는 서버</a:t>
            </a:r>
            <a:r>
              <a:rPr lang="en-US" altLang="ko-KR" sz="1400" dirty="0"/>
              <a:t>B</a:t>
            </a:r>
            <a:r>
              <a:rPr lang="ko-KR" altLang="en-US" sz="1400" dirty="0"/>
              <a:t>가 다운되었다고 판단하고 후속 조치를 취합니다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6EFB7A-637A-F8DB-FC88-F7D81044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80" y="1948875"/>
            <a:ext cx="904875" cy="89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0EFB8-3DDF-43C2-A5DB-0E2FDAA7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9" y="3792254"/>
            <a:ext cx="723900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AB4E0-E610-775C-1347-69DA5D95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45" y="3783977"/>
            <a:ext cx="7239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BF4F2-1AFE-38CA-AD98-F85E4AF4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61" y="4924968"/>
            <a:ext cx="7048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1FA6F5-4FF0-316B-F4BE-2E93ED452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402" y="3744767"/>
            <a:ext cx="695325" cy="104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3A7B24-30EC-AAB0-D968-398DBBC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487" y="3744767"/>
            <a:ext cx="695325" cy="1047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69FAD-EC9D-C2DD-E527-14ABBC29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246" y="4924968"/>
            <a:ext cx="704850" cy="10572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3F4B4A-5592-DBC3-0354-7FFE8D96E4AB}"/>
              </a:ext>
            </a:extLst>
          </p:cNvPr>
          <p:cNvCxnSpPr>
            <a:cxnSpLocks/>
          </p:cNvCxnSpPr>
          <p:nvPr/>
        </p:nvCxnSpPr>
        <p:spPr>
          <a:xfrm flipV="1">
            <a:off x="3042005" y="4719673"/>
            <a:ext cx="775256" cy="23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9ADEFE-6B49-263F-A289-E467FE2EE00F}"/>
              </a:ext>
            </a:extLst>
          </p:cNvPr>
          <p:cNvCxnSpPr>
            <a:cxnSpLocks/>
          </p:cNvCxnSpPr>
          <p:nvPr/>
        </p:nvCxnSpPr>
        <p:spPr>
          <a:xfrm flipV="1">
            <a:off x="646720" y="2835864"/>
            <a:ext cx="1236335" cy="861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F4E97F-0212-11E2-437B-A6979609EEEA}"/>
              </a:ext>
            </a:extLst>
          </p:cNvPr>
          <p:cNvCxnSpPr>
            <a:cxnSpLocks/>
          </p:cNvCxnSpPr>
          <p:nvPr/>
        </p:nvCxnSpPr>
        <p:spPr>
          <a:xfrm flipV="1">
            <a:off x="1785938" y="2844226"/>
            <a:ext cx="353246" cy="872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B24FB3-D005-4E31-FB8E-DA75967C3370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2835864"/>
            <a:ext cx="404593" cy="884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2382AB-4112-BE1B-BF6D-12E40B390099}"/>
              </a:ext>
            </a:extLst>
          </p:cNvPr>
          <p:cNvCxnSpPr>
            <a:cxnSpLocks/>
          </p:cNvCxnSpPr>
          <p:nvPr/>
        </p:nvCxnSpPr>
        <p:spPr>
          <a:xfrm flipH="1" flipV="1">
            <a:off x="2713579" y="2785789"/>
            <a:ext cx="1194189" cy="931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1E6475-7D08-E32F-2A20-005FD13200ED}"/>
              </a:ext>
            </a:extLst>
          </p:cNvPr>
          <p:cNvCxnSpPr>
            <a:cxnSpLocks/>
          </p:cNvCxnSpPr>
          <p:nvPr/>
        </p:nvCxnSpPr>
        <p:spPr>
          <a:xfrm>
            <a:off x="878050" y="4260741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4AD6E1-1E1F-8BE7-0616-67E6C5B84669}"/>
              </a:ext>
            </a:extLst>
          </p:cNvPr>
          <p:cNvSpPr txBox="1"/>
          <p:nvPr/>
        </p:nvSpPr>
        <p:spPr>
          <a:xfrm>
            <a:off x="804208" y="4014520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4CF5EE-EC6A-CC63-ED1D-8CDEEC3179BE}"/>
              </a:ext>
            </a:extLst>
          </p:cNvPr>
          <p:cNvCxnSpPr>
            <a:cxnSpLocks/>
          </p:cNvCxnSpPr>
          <p:nvPr/>
        </p:nvCxnSpPr>
        <p:spPr>
          <a:xfrm>
            <a:off x="3108805" y="4232136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1CBEE1-88A0-9F30-3F2C-53FE9515F368}"/>
              </a:ext>
            </a:extLst>
          </p:cNvPr>
          <p:cNvSpPr txBox="1"/>
          <p:nvPr/>
        </p:nvSpPr>
        <p:spPr>
          <a:xfrm>
            <a:off x="3034963" y="3985915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F476E9-95CA-7E0F-B56B-72B5A3E56746}"/>
              </a:ext>
            </a:extLst>
          </p:cNvPr>
          <p:cNvCxnSpPr>
            <a:cxnSpLocks/>
          </p:cNvCxnSpPr>
          <p:nvPr/>
        </p:nvCxnSpPr>
        <p:spPr>
          <a:xfrm>
            <a:off x="3127283" y="5418642"/>
            <a:ext cx="591939" cy="0"/>
          </a:xfrm>
          <a:prstGeom prst="straightConnector1">
            <a:avLst/>
          </a:prstGeom>
          <a:ln w="28575">
            <a:solidFill>
              <a:srgbClr val="FFA3A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25309B-DFFD-86AE-FAFC-B0683A117F90}"/>
              </a:ext>
            </a:extLst>
          </p:cNvPr>
          <p:cNvSpPr txBox="1"/>
          <p:nvPr/>
        </p:nvSpPr>
        <p:spPr>
          <a:xfrm>
            <a:off x="3053441" y="5172421"/>
            <a:ext cx="1183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A3A3"/>
                </a:solidFill>
              </a:rPr>
              <a:t>Heartbeat</a:t>
            </a:r>
            <a:endParaRPr lang="ko-KR" altLang="en-US" sz="1000" b="1" dirty="0">
              <a:solidFill>
                <a:srgbClr val="FFA3A3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BE5993-401D-22AC-5C6A-1021EB38ADB8}"/>
              </a:ext>
            </a:extLst>
          </p:cNvPr>
          <p:cNvCxnSpPr>
            <a:cxnSpLocks/>
          </p:cNvCxnSpPr>
          <p:nvPr/>
        </p:nvCxnSpPr>
        <p:spPr>
          <a:xfrm flipH="1" flipV="1">
            <a:off x="3053441" y="4734918"/>
            <a:ext cx="773228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CB4751-3C91-292E-9A75-503E1F430574}"/>
              </a:ext>
            </a:extLst>
          </p:cNvPr>
          <p:cNvCxnSpPr>
            <a:cxnSpLocks/>
          </p:cNvCxnSpPr>
          <p:nvPr/>
        </p:nvCxnSpPr>
        <p:spPr>
          <a:xfrm flipV="1">
            <a:off x="288709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ACD1C3-68A7-33CD-1FAC-AA71F1332FDE}"/>
              </a:ext>
            </a:extLst>
          </p:cNvPr>
          <p:cNvCxnSpPr>
            <a:cxnSpLocks/>
          </p:cNvCxnSpPr>
          <p:nvPr/>
        </p:nvCxnSpPr>
        <p:spPr>
          <a:xfrm flipV="1">
            <a:off x="3963330" y="4734918"/>
            <a:ext cx="0" cy="24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4775467" y="2739407"/>
            <a:ext cx="729270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① 가동 중인 다른 서버는 다운된 서버와 연결을 끊고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서버를 재실행합니다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</a:t>
            </a:r>
            <a:r>
              <a:rPr lang="en-US" altLang="ko-KR" sz="1200" dirty="0"/>
              <a:t>(</a:t>
            </a:r>
            <a:r>
              <a:rPr lang="ko-KR" altLang="en-US" sz="1200" dirty="0"/>
              <a:t>이때 저는 </a:t>
            </a:r>
            <a:r>
              <a:rPr lang="en-US" altLang="ko-KR" sz="1200" dirty="0" err="1"/>
              <a:t>ShellExecute</a:t>
            </a:r>
            <a:r>
              <a:rPr lang="ko-KR" altLang="en-US" sz="1200" dirty="0"/>
              <a:t>를 사용하여 서버 </a:t>
            </a:r>
            <a:r>
              <a:rPr lang="en-US" altLang="ko-KR" sz="1200" dirty="0"/>
              <a:t>exe</a:t>
            </a:r>
            <a:r>
              <a:rPr lang="ko-KR" altLang="en-US" sz="1200" dirty="0"/>
              <a:t>파일을 실행하는 방법을 사용하였습니다</a:t>
            </a:r>
            <a:r>
              <a:rPr lang="en-US" altLang="ko-KR" sz="1200" dirty="0"/>
              <a:t>.)</a:t>
            </a:r>
            <a:endParaRPr lang="en-US" altLang="ko-KR" sz="1400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5057775" y="3877672"/>
            <a:ext cx="6937923" cy="2686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F33CC"/>
                </a:solidFill>
              </a:rPr>
              <a:t>case</a:t>
            </a:r>
            <a:r>
              <a:rPr lang="en-US" altLang="ko-KR" sz="1000" dirty="0"/>
              <a:t> </a:t>
            </a:r>
            <a:r>
              <a:rPr lang="en-US" altLang="ko-KR" sz="1000" dirty="0">
                <a:solidFill>
                  <a:srgbClr val="FFFF66"/>
                </a:solidFill>
              </a:rPr>
              <a:t>SESSION_EXTENDED_SERVER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rgbClr val="FF33CC"/>
                </a:solidFill>
              </a:rPr>
              <a:t>return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closesocket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/>
              <a:t>target_id</a:t>
            </a:r>
            <a:r>
              <a:rPr lang="en-US" altLang="ko-KR" sz="1000" dirty="0"/>
              <a:t>].socket);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s_state</a:t>
            </a:r>
            <a:r>
              <a:rPr lang="en-US" altLang="ko-KR" sz="1000" dirty="0"/>
              <a:t> = </a:t>
            </a:r>
            <a:r>
              <a:rPr lang="en-US" altLang="ko-KR" sz="1000" dirty="0">
                <a:solidFill>
                  <a:srgbClr val="FFFF66"/>
                </a:solidFill>
              </a:rPr>
              <a:t>ST_FREE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</a:t>
            </a:r>
            <a:r>
              <a:rPr lang="en-US" altLang="ko-KR" sz="1000" dirty="0" err="1"/>
              <a:t>s_lock.</a:t>
            </a:r>
            <a:r>
              <a:rPr lang="en-US" altLang="ko-KR" sz="1000" dirty="0" err="1">
                <a:solidFill>
                  <a:srgbClr val="FFCC00"/>
                </a:solidFill>
              </a:rPr>
              <a:t>unlock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"Server["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extended_servers</a:t>
            </a:r>
            <a:r>
              <a:rPr lang="en-US" altLang="ko-KR" sz="1000" dirty="0"/>
              <a:t>[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].id &lt;&lt;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"]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의 다운이 감지되었습니다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."</a:t>
            </a:r>
            <a:r>
              <a:rPr lang="en-US" altLang="ko-KR" sz="1000" dirty="0"/>
              <a:t>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    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 재실행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 </a:t>
            </a:r>
            <a:r>
              <a:rPr lang="en-US" altLang="ko-KR" sz="1000" dirty="0" err="1">
                <a:solidFill>
                  <a:schemeClr val="accent1"/>
                </a:solidFill>
              </a:rPr>
              <a:t>wchar_t</a:t>
            </a:r>
            <a:r>
              <a:rPr lang="en-US" altLang="ko-KR" sz="1000" dirty="0"/>
              <a:t>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[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];</a:t>
            </a:r>
          </a:p>
          <a:p>
            <a:r>
              <a:rPr lang="en-US" altLang="ko-KR" sz="1000" dirty="0">
                <a:solidFill>
                  <a:srgbClr val="FFCC00"/>
                </a:solidFill>
              </a:rPr>
              <a:t>    </a:t>
            </a:r>
            <a:r>
              <a:rPr lang="en-US" altLang="ko-KR" sz="1000" dirty="0" err="1">
                <a:solidFill>
                  <a:srgbClr val="FFCC00"/>
                </a:solidFill>
              </a:rPr>
              <a:t>wsprintfW</a:t>
            </a:r>
            <a:r>
              <a:rPr lang="en-US" altLang="ko-KR" sz="1000" dirty="0"/>
              <a:t>(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L"%d</a:t>
            </a:r>
            <a:r>
              <a:rPr lang="en-US" altLang="ko-KR" sz="1000" dirty="0"/>
              <a:t>", </a:t>
            </a:r>
            <a:r>
              <a:rPr lang="en-US" altLang="ko-KR" sz="1000" dirty="0">
                <a:solidFill>
                  <a:srgbClr val="FFFF66"/>
                </a:solidFill>
              </a:rPr>
              <a:t>10</a:t>
            </a:r>
            <a:r>
              <a:rPr lang="en-US" altLang="ko-KR" sz="1000" dirty="0"/>
              <a:t> +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target_id</a:t>
            </a:r>
            <a:r>
              <a:rPr lang="en-US" altLang="ko-KR" sz="1000" dirty="0"/>
              <a:t>);  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십의자리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Standby 1, Active 2,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일의자리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</a:rPr>
              <a:t>서버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  <a:t>ID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CC66FF"/>
                </a:solidFill>
              </a:rPr>
              <a:t>    </a:t>
            </a:r>
            <a:r>
              <a:rPr lang="en-US" altLang="ko-KR" sz="1000" dirty="0" err="1">
                <a:solidFill>
                  <a:srgbClr val="CC66FF"/>
                </a:solidFill>
              </a:rPr>
              <a:t>ShellExecute</a:t>
            </a:r>
            <a:r>
              <a:rPr lang="en-US" altLang="ko-KR" sz="1000" dirty="0"/>
              <a:t>(</a:t>
            </a:r>
            <a:r>
              <a:rPr lang="en-US" altLang="ko-KR" sz="1000" dirty="0">
                <a:solidFill>
                  <a:srgbClr val="CC66FF"/>
                </a:solidFill>
              </a:rPr>
              <a:t>NULL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L"open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L"Server.exe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1000" dirty="0"/>
              <a:t>, </a:t>
            </a:r>
            <a:r>
              <a:rPr lang="en-US" altLang="ko-KR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wchar_buf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L"."</a:t>
            </a:r>
            <a:r>
              <a:rPr lang="en-US" altLang="ko-KR" sz="1000" dirty="0"/>
              <a:t>, </a:t>
            </a:r>
            <a:r>
              <a:rPr lang="en-US" altLang="ko-KR" sz="1000" dirty="0">
                <a:solidFill>
                  <a:srgbClr val="CC66FF"/>
                </a:solidFill>
              </a:rPr>
              <a:t>SW_SHOW</a:t>
            </a:r>
            <a:r>
              <a:rPr lang="en-US" altLang="ko-KR" sz="1000" dirty="0"/>
              <a:t>);</a:t>
            </a:r>
            <a:endParaRPr lang="ko-KR" altLang="en-US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5B7CEB2-18E5-EB97-08E7-E5E74D48A747}"/>
              </a:ext>
            </a:extLst>
          </p:cNvPr>
          <p:cNvSpPr txBox="1"/>
          <p:nvPr/>
        </p:nvSpPr>
        <p:spPr>
          <a:xfrm>
            <a:off x="391453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E863CF4-A805-6F56-0DBE-0908A814105A}"/>
              </a:ext>
            </a:extLst>
          </p:cNvPr>
          <p:cNvSpPr txBox="1"/>
          <p:nvPr/>
        </p:nvSpPr>
        <p:spPr>
          <a:xfrm>
            <a:off x="2587439" y="3555001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67AA7FC-34C3-EB7F-A237-9D43C8014912}"/>
              </a:ext>
            </a:extLst>
          </p:cNvPr>
          <p:cNvSpPr txBox="1"/>
          <p:nvPr/>
        </p:nvSpPr>
        <p:spPr>
          <a:xfrm>
            <a:off x="2605583" y="4771079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B9CA114-0C25-E5BC-2685-0C5DB63B9184}"/>
              </a:ext>
            </a:extLst>
          </p:cNvPr>
          <p:cNvSpPr txBox="1"/>
          <p:nvPr/>
        </p:nvSpPr>
        <p:spPr>
          <a:xfrm>
            <a:off x="1728998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8812BE-EAFA-A23C-6307-628A4F28FF20}"/>
              </a:ext>
            </a:extLst>
          </p:cNvPr>
          <p:cNvSpPr txBox="1"/>
          <p:nvPr/>
        </p:nvSpPr>
        <p:spPr>
          <a:xfrm>
            <a:off x="3947325" y="3555000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D9BBC886-68CA-BAE8-F47C-2B81B9F26D7D}"/>
              </a:ext>
            </a:extLst>
          </p:cNvPr>
          <p:cNvSpPr txBox="1"/>
          <p:nvPr/>
        </p:nvSpPr>
        <p:spPr>
          <a:xfrm>
            <a:off x="3947326" y="4772383"/>
            <a:ext cx="35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9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2420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되살아난 서버와 재연결을 해야 하는데</a:t>
            </a:r>
            <a:r>
              <a:rPr lang="en-US" altLang="ko-KR" sz="1400" dirty="0"/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기존의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사용하면 다른 서버와의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가 성공할 때까지 </a:t>
            </a:r>
            <a:r>
              <a:rPr lang="en-US" altLang="ko-KR" sz="1400" dirty="0"/>
              <a:t>Blocking</a:t>
            </a:r>
            <a:r>
              <a:rPr lang="ko-KR" altLang="en-US" sz="1400" dirty="0"/>
              <a:t>되는 것이 문제가 되었습니다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하지만 </a:t>
            </a:r>
            <a:r>
              <a:rPr lang="en-US" altLang="ko-KR" sz="1400" dirty="0"/>
              <a:t>Active</a:t>
            </a:r>
            <a:r>
              <a:rPr lang="ko-KR" altLang="en-US" sz="1400" dirty="0"/>
              <a:t> 서버는 다른 서버와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시도하는 동안에도 게임 로직을 계속해서 수행해야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이러한 이유로 수평 확장된 서버 간 연결은 </a:t>
            </a:r>
            <a:r>
              <a:rPr lang="en-US" altLang="ko-KR" sz="1400" dirty="0"/>
              <a:t>Connect</a:t>
            </a:r>
            <a:r>
              <a:rPr lang="ko-KR" altLang="en-US" sz="1400" dirty="0"/>
              <a:t>가 아닌 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를 사용하게 되었습니다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그런데</a:t>
            </a:r>
            <a:r>
              <a:rPr lang="en-US" altLang="ko-KR" sz="1400" dirty="0"/>
              <a:t>, </a:t>
            </a:r>
            <a:r>
              <a:rPr lang="ko-KR" altLang="en-US" sz="1400" dirty="0"/>
              <a:t>비동기 </a:t>
            </a:r>
            <a:r>
              <a:rPr lang="en-US" altLang="ko-KR" sz="1400" dirty="0"/>
              <a:t>Connect</a:t>
            </a:r>
            <a:r>
              <a:rPr lang="ko-KR" altLang="en-US" sz="1400" dirty="0"/>
              <a:t>는 기존의 </a:t>
            </a:r>
            <a:r>
              <a:rPr lang="en-US" altLang="ko-KR" sz="1400" dirty="0"/>
              <a:t>Connect</a:t>
            </a:r>
            <a:r>
              <a:rPr lang="ko-KR" altLang="en-US" sz="1400" dirty="0"/>
              <a:t>와 달리 특수한 방법을 사용해야 했습니다</a:t>
            </a:r>
            <a:r>
              <a:rPr lang="en-US" altLang="ko-KR" sz="1400" dirty="0"/>
              <a:t>.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825E9FD8-F599-8A99-7EE7-4C2528DA9655}"/>
              </a:ext>
            </a:extLst>
          </p:cNvPr>
          <p:cNvSpPr/>
          <p:nvPr/>
        </p:nvSpPr>
        <p:spPr>
          <a:xfrm>
            <a:off x="265210" y="3396786"/>
            <a:ext cx="11674209" cy="10661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SOCKET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WSAID_CONNECTEX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DWORD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 = 0;</a:t>
            </a:r>
          </a:p>
          <a:p>
            <a:r>
              <a:rPr lang="en-US" altLang="ko-KR" sz="950" dirty="0">
                <a:solidFill>
                  <a:srgbClr val="00B050"/>
                </a:solidFill>
              </a:rPr>
              <a:t>LPFN_CONNECTEX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::</a:t>
            </a:r>
            <a:r>
              <a:rPr lang="en-US" altLang="ko-KR" sz="950" dirty="0" err="1">
                <a:solidFill>
                  <a:srgbClr val="FFCC00"/>
                </a:solidFill>
              </a:rPr>
              <a:t>WSAIoctl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SIO_GET_EXTENSION_FUNCTION_POINTER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guid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), &amp;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bytes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closesocket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temp_s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F2924-3DF3-7F9B-DAD7-C3467275E1A7}"/>
              </a:ext>
            </a:extLst>
          </p:cNvPr>
          <p:cNvSpPr txBox="1"/>
          <p:nvPr/>
        </p:nvSpPr>
        <p:spPr>
          <a:xfrm>
            <a:off x="206487" y="4518260"/>
            <a:ext cx="11732932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첫째로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 err="1"/>
              <a:t>WSAIoctl</a:t>
            </a:r>
            <a:r>
              <a:rPr lang="en-US" altLang="ko-KR" sz="1400" b="1" dirty="0"/>
              <a:t>( )</a:t>
            </a:r>
            <a:r>
              <a:rPr lang="ko-KR" altLang="en-US" sz="1400" dirty="0"/>
              <a:t>를 통해 별도의 함수 포인터를 얻는 작업이 필요했습니다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WSAIoctl</a:t>
            </a:r>
            <a:r>
              <a:rPr lang="ko-KR" altLang="en-US" sz="1400" dirty="0"/>
              <a:t>를 사용하기 위해서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1. </a:t>
            </a:r>
            <a:r>
              <a:rPr lang="ko-KR" altLang="en-US" sz="1400" dirty="0"/>
              <a:t>함수를 가져오기 위한 </a:t>
            </a:r>
            <a:r>
              <a:rPr lang="ko-KR" altLang="en-US" sz="1400" b="1" dirty="0"/>
              <a:t>임시 소켓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temp_s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2. </a:t>
            </a:r>
            <a:r>
              <a:rPr lang="en-US" altLang="ko-KR" sz="1400" dirty="0" err="1"/>
              <a:t>ConnectEx</a:t>
            </a:r>
            <a:r>
              <a:rPr lang="en-US" altLang="ko-KR" sz="1400" dirty="0"/>
              <a:t> API</a:t>
            </a:r>
            <a:r>
              <a:rPr lang="ko-KR" altLang="en-US" sz="1400" dirty="0"/>
              <a:t>의 함수 포인터를 식별해주기 위한 </a:t>
            </a:r>
            <a:r>
              <a:rPr lang="en-US" altLang="ko-KR" sz="1400" dirty="0"/>
              <a:t>WSAID_CONNECTEX</a:t>
            </a:r>
            <a:r>
              <a:rPr lang="ko-KR" altLang="en-US" sz="1400" dirty="0"/>
              <a:t>가 저장된 </a:t>
            </a:r>
            <a:r>
              <a:rPr lang="en-US" altLang="ko-KR" sz="1400" b="1" dirty="0"/>
              <a:t>GUID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guid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3. </a:t>
            </a:r>
            <a:r>
              <a:rPr lang="ko-KR" altLang="en-US" sz="1400" dirty="0"/>
              <a:t>기존의 </a:t>
            </a:r>
            <a:r>
              <a:rPr lang="en-US" altLang="ko-KR" sz="1400" dirty="0"/>
              <a:t>Connect( )</a:t>
            </a:r>
            <a:r>
              <a:rPr lang="ko-KR" altLang="en-US" sz="1400" dirty="0"/>
              <a:t>처럼 사용하기 위한 </a:t>
            </a:r>
            <a:r>
              <a:rPr lang="en-US" altLang="ko-KR" sz="1400" b="1" dirty="0"/>
              <a:t>LPFN_CONNECTEX </a:t>
            </a:r>
            <a:r>
              <a:rPr lang="ko-KR" altLang="en-US" sz="1400" b="1" dirty="0"/>
              <a:t>함수 포인터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connectExFP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를</a:t>
            </a:r>
            <a:r>
              <a:rPr lang="ko-KR" altLang="en-US" sz="1400" dirty="0"/>
              <a:t> 만들어주었습니다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81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②</a:t>
            </a:r>
            <a:r>
              <a:rPr lang="en-US" altLang="ko-KR" sz="1400" dirty="0"/>
              <a:t> (</a:t>
            </a:r>
            <a:r>
              <a:rPr lang="ko-KR" altLang="en-US" sz="1400" dirty="0"/>
              <a:t>계속</a:t>
            </a:r>
            <a:r>
              <a:rPr lang="en-US" altLang="ko-KR" sz="1400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37F4C7-DA7D-4A21-4758-30F763BEA562}"/>
              </a:ext>
            </a:extLst>
          </p:cNvPr>
          <p:cNvSpPr/>
          <p:nvPr/>
        </p:nvSpPr>
        <p:spPr>
          <a:xfrm>
            <a:off x="265210" y="1767522"/>
            <a:ext cx="11674209" cy="1084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rgbClr val="00B050"/>
                </a:solidFill>
              </a:rPr>
              <a:t>SOCKADDR_IN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bg1"/>
                </a:solidFill>
              </a:rPr>
              <a:t>ex_server_sock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CC66FF"/>
                </a:solidFill>
              </a:rPr>
              <a:t>WSASocket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>
                <a:solidFill>
                  <a:srgbClr val="CC66FF"/>
                </a:solidFill>
              </a:rPr>
              <a:t>SOCK_STREAM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NULL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>
                <a:solidFill>
                  <a:srgbClr val="CC66FF"/>
                </a:solidFill>
              </a:rPr>
              <a:t>WSA_FLAG_OVERLAPPED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sz="950" dirty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= ::</a:t>
            </a:r>
            <a:r>
              <a:rPr lang="en-US" altLang="ko-KR" sz="950" dirty="0">
                <a:solidFill>
                  <a:srgbClr val="FFCC00"/>
                </a:solidFill>
              </a:rPr>
              <a:t>bind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>
                <a:solidFill>
                  <a:srgbClr val="00B050"/>
                </a:solidFill>
              </a:rPr>
              <a:t>LPSOCKADDR</a:t>
            </a:r>
            <a:r>
              <a:rPr lang="en-US" altLang="ko-KR" sz="950" dirty="0">
                <a:solidFill>
                  <a:schemeClr val="bg1"/>
                </a:solidFill>
              </a:rPr>
              <a:t>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!= 0) {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"Bind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 </a:t>
            </a:r>
            <a:r>
              <a:rPr lang="en-US" altLang="ko-KR" sz="950" dirty="0">
                <a:solidFill>
                  <a:srgbClr val="FFCC00"/>
                </a:solidFill>
              </a:rPr>
              <a:t>exit</a:t>
            </a:r>
            <a:r>
              <a:rPr lang="en-US" altLang="ko-KR" sz="950" dirty="0">
                <a:solidFill>
                  <a:schemeClr val="bg1"/>
                </a:solidFill>
              </a:rPr>
              <a:t>(-1);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0042B-9149-3420-921B-899532A94647}"/>
              </a:ext>
            </a:extLst>
          </p:cNvPr>
          <p:cNvSpPr txBox="1"/>
          <p:nvPr/>
        </p:nvSpPr>
        <p:spPr>
          <a:xfrm>
            <a:off x="206487" y="2827243"/>
            <a:ext cx="11732932" cy="112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또한 실제 사용할 소켓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ex_server_sock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en-US" altLang="ko-KR" sz="1400" b="1" dirty="0"/>
              <a:t>bind</a:t>
            </a:r>
            <a:r>
              <a:rPr lang="ko-KR" altLang="en-US" sz="1400" dirty="0"/>
              <a:t> 하는 작업도 필요했습니다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아래는 이렇게 가져온 </a:t>
            </a:r>
            <a:r>
              <a:rPr lang="en-US" altLang="ko-KR" sz="1400" dirty="0" err="1"/>
              <a:t>ConnectEx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사용하여 비동기 연결을 시도하는 코드입니다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FF3F3-206E-4FD0-7A0E-66F31E151D02}"/>
              </a:ext>
            </a:extLst>
          </p:cNvPr>
          <p:cNvSpPr/>
          <p:nvPr/>
        </p:nvSpPr>
        <p:spPr>
          <a:xfrm>
            <a:off x="270139" y="4042259"/>
            <a:ext cx="11674209" cy="22290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 err="1">
                <a:solidFill>
                  <a:srgbClr val="CC66FF"/>
                </a:solidFill>
              </a:rPr>
              <a:t>ZeroMemory</a:t>
            </a:r>
            <a:r>
              <a:rPr lang="en-US" altLang="ko-KR" sz="950" dirty="0">
                <a:solidFill>
                  <a:schemeClr val="bg1"/>
                </a:solidFill>
              </a:rPr>
              <a:t>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));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.sin_family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.sin_port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rgbClr val="FFCC00"/>
                </a:solidFill>
              </a:rPr>
              <a:t>htons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target_portnum</a:t>
            </a:r>
            <a:r>
              <a:rPr lang="en-US" altLang="ko-KR" sz="950" dirty="0">
                <a:solidFill>
                  <a:schemeClr val="bg1"/>
                </a:solidFill>
              </a:rPr>
              <a:t>); </a:t>
            </a:r>
          </a:p>
          <a:p>
            <a:r>
              <a:rPr lang="en-US" altLang="ko-KR" sz="950" dirty="0" err="1">
                <a:solidFill>
                  <a:srgbClr val="FFCC00"/>
                </a:solidFill>
              </a:rPr>
              <a:t>inet_pton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CC66FF"/>
                </a:solidFill>
              </a:rPr>
              <a:t>AF_INET</a:t>
            </a:r>
            <a:r>
              <a:rPr lang="en-US" altLang="ko-KR" sz="950" dirty="0">
                <a:solidFill>
                  <a:schemeClr val="bg1"/>
                </a:solidFill>
              </a:rPr>
              <a:t>, IPADDR_SERVER1,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 err="1">
                <a:solidFill>
                  <a:schemeClr val="bg1"/>
                </a:solidFill>
              </a:rPr>
              <a:t>.sin_addr</a:t>
            </a:r>
            <a:r>
              <a:rPr lang="en-US" altLang="ko-KR" sz="950" dirty="0">
                <a:solidFill>
                  <a:schemeClr val="bg1"/>
                </a:solidFill>
              </a:rPr>
              <a:t>);</a:t>
            </a:r>
          </a:p>
          <a:p>
            <a:endParaRPr lang="en-US" altLang="ko-KR" sz="950" dirty="0">
              <a:solidFill>
                <a:schemeClr val="bg1"/>
              </a:solidFill>
            </a:endParaRPr>
          </a:p>
          <a:p>
            <a:r>
              <a:rPr lang="en-US" altLang="ko-KR" sz="950" dirty="0">
                <a:solidFill>
                  <a:srgbClr val="00B050"/>
                </a:solidFill>
              </a:rPr>
              <a:t>BOOL</a:t>
            </a:r>
            <a:r>
              <a:rPr lang="en-US" altLang="ko-KR" sz="950" dirty="0">
                <a:solidFill>
                  <a:schemeClr val="bg1"/>
                </a:solidFill>
              </a:rPr>
              <a:t>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 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connectExFP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 err="1">
                <a:solidFill>
                  <a:schemeClr val="bg1"/>
                </a:solidFill>
              </a:rPr>
              <a:t>right_ex_server_sock</a:t>
            </a:r>
            <a:r>
              <a:rPr lang="en-US" altLang="ko-KR" sz="950" dirty="0">
                <a:solidFill>
                  <a:schemeClr val="bg1"/>
                </a:solidFill>
              </a:rPr>
              <a:t>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reinterpret_cast</a:t>
            </a:r>
            <a:r>
              <a:rPr lang="en-US" altLang="ko-KR" sz="950" dirty="0">
                <a:solidFill>
                  <a:schemeClr val="bg1"/>
                </a:solidFill>
              </a:rPr>
              <a:t>&lt;</a:t>
            </a:r>
            <a:r>
              <a:rPr lang="en-US" altLang="ko-KR" sz="950" dirty="0" err="1">
                <a:solidFill>
                  <a:srgbClr val="00B050"/>
                </a:solidFill>
              </a:rPr>
              <a:t>sockaddr</a:t>
            </a:r>
            <a:r>
              <a:rPr lang="en-US" altLang="ko-KR" sz="950" dirty="0">
                <a:solidFill>
                  <a:schemeClr val="bg1"/>
                </a:solidFill>
              </a:rPr>
              <a:t>*&gt;(&amp;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ha_server_addr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sizeof</a:t>
            </a:r>
            <a:r>
              <a:rPr lang="en-US" altLang="ko-KR" sz="950" dirty="0">
                <a:solidFill>
                  <a:schemeClr val="bg1"/>
                </a:solidFill>
              </a:rPr>
              <a:t>(</a:t>
            </a:r>
            <a:r>
              <a:rPr lang="en-US" altLang="ko-KR" sz="950" dirty="0">
                <a:solidFill>
                  <a:srgbClr val="00B050"/>
                </a:solidFill>
              </a:rPr>
              <a:t>SOCKADDR_IN</a:t>
            </a:r>
            <a:r>
              <a:rPr lang="en-US" altLang="ko-KR" sz="950" dirty="0">
                <a:solidFill>
                  <a:schemeClr val="bg1"/>
                </a:solidFill>
              </a:rPr>
              <a:t>),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0, </a:t>
            </a:r>
            <a:r>
              <a:rPr lang="en-US" altLang="ko-KR" sz="950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ko-KR" sz="950" dirty="0">
                <a:solidFill>
                  <a:schemeClr val="bg1"/>
                </a:solidFill>
              </a:rPr>
              <a:t>, &amp;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con_over</a:t>
            </a:r>
            <a:r>
              <a:rPr lang="en-US" altLang="ko-KR" sz="950" dirty="0">
                <a:solidFill>
                  <a:schemeClr val="bg1"/>
                </a:solidFill>
              </a:rPr>
              <a:t>-&gt;overlapped);</a:t>
            </a:r>
          </a:p>
          <a:p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FALSE</a:t>
            </a:r>
            <a:r>
              <a:rPr lang="en-US" altLang="ko-KR" sz="950" dirty="0">
                <a:solidFill>
                  <a:schemeClr val="bg1"/>
                </a:solidFill>
              </a:rPr>
              <a:t> 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bret</a:t>
            </a:r>
            <a:r>
              <a:rPr lang="en-US" altLang="ko-KR" sz="950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int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= </a:t>
            </a:r>
            <a:r>
              <a:rPr lang="en-US" altLang="ko-KR" sz="950" dirty="0" err="1">
                <a:solidFill>
                  <a:srgbClr val="FFCC00"/>
                </a:solidFill>
              </a:rPr>
              <a:t>GetLastError</a:t>
            </a:r>
            <a:r>
              <a:rPr lang="en-US" altLang="ko-KR" sz="950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if</a:t>
            </a:r>
            <a:r>
              <a:rPr lang="en-US" altLang="ko-KR" sz="950" dirty="0">
                <a:solidFill>
                  <a:schemeClr val="bg1"/>
                </a:solidFill>
              </a:rPr>
              <a:t> (</a:t>
            </a:r>
            <a:r>
              <a:rPr lang="en-US" altLang="ko-KR" sz="950" dirty="0">
                <a:solidFill>
                  <a:srgbClr val="CC66FF"/>
                </a:solidFill>
              </a:rPr>
              <a:t>ERROR_IO_PENDING </a:t>
            </a:r>
            <a:r>
              <a:rPr lang="en-US" altLang="ko-KR" sz="950" dirty="0">
                <a:solidFill>
                  <a:schemeClr val="bg1"/>
                </a:solidFill>
              </a:rPr>
              <a:t>==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"Server Connect </a:t>
            </a:r>
            <a:r>
              <a:rPr lang="ko-KR" altLang="en-US" sz="950" dirty="0">
                <a:solidFill>
                  <a:schemeClr val="accent2">
                    <a:lumMod val="75000"/>
                  </a:schemeClr>
                </a:solidFill>
              </a:rPr>
              <a:t>재시도 중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...\n"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</a:t>
            </a:r>
            <a:r>
              <a:rPr lang="en-US" altLang="ko-KR" sz="950" dirty="0">
                <a:solidFill>
                  <a:srgbClr val="FF33CC"/>
                </a:solidFill>
              </a:rPr>
              <a:t>else</a:t>
            </a:r>
            <a:r>
              <a:rPr lang="en-US" altLang="ko-KR" sz="950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sz="950" dirty="0" err="1">
                <a:solidFill>
                  <a:schemeClr val="accent2">
                    <a:lumMod val="75000"/>
                  </a:schemeClr>
                </a:solidFill>
              </a:rPr>
              <a:t>ConnectEX</a:t>
            </a:r>
            <a:r>
              <a:rPr lang="en-US" altLang="ko-KR" sz="950" dirty="0">
                <a:solidFill>
                  <a:schemeClr val="accent2">
                    <a:lumMod val="75000"/>
                  </a:schemeClr>
                </a:solidFill>
              </a:rPr>
              <a:t> Error - "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err_no</a:t>
            </a:r>
            <a:r>
              <a:rPr lang="en-US" altLang="ko-KR" sz="9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950" dirty="0">
                <a:solidFill>
                  <a:schemeClr val="bg1"/>
                </a:solidFill>
              </a:rPr>
              <a:t>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950" dirty="0">
                <a:solidFill>
                  <a:schemeClr val="bg1"/>
                </a:solidFill>
              </a:rPr>
              <a:t>        </a:t>
            </a:r>
            <a:r>
              <a:rPr lang="en-US" altLang="ko-KR" sz="950" dirty="0" err="1">
                <a:solidFill>
                  <a:schemeClr val="bg1"/>
                </a:solidFill>
              </a:rPr>
              <a:t>cout</a:t>
            </a:r>
            <a:r>
              <a:rPr lang="en-US" altLang="ko-KR" sz="950" dirty="0">
                <a:solidFill>
                  <a:schemeClr val="bg1"/>
                </a:solidFill>
              </a:rPr>
              <a:t> &lt;&lt; </a:t>
            </a:r>
            <a:r>
              <a:rPr lang="en-US" altLang="ko-KR" sz="950" dirty="0" err="1">
                <a:solidFill>
                  <a:srgbClr val="FFCC00"/>
                </a:solidFill>
              </a:rPr>
              <a:t>WSAGetLastError</a:t>
            </a:r>
            <a:r>
              <a:rPr lang="en-US" altLang="ko-KR" sz="950" dirty="0">
                <a:solidFill>
                  <a:schemeClr val="bg1"/>
                </a:solidFill>
              </a:rPr>
              <a:t>() &lt;&lt; </a:t>
            </a:r>
            <a:r>
              <a:rPr lang="en-US" altLang="ko-KR" sz="950" dirty="0" err="1">
                <a:solidFill>
                  <a:srgbClr val="FFCC00"/>
                </a:solidFill>
              </a:rPr>
              <a:t>endl</a:t>
            </a:r>
            <a:r>
              <a:rPr lang="en-US" altLang="ko-KR" sz="950" dirty="0">
                <a:solidFill>
                  <a:schemeClr val="bg1"/>
                </a:solidFill>
              </a:rPr>
              <a:t>;</a:t>
            </a:r>
            <a:endParaRPr lang="ko-KR" altLang="en-US" sz="950" dirty="0">
              <a:solidFill>
                <a:schemeClr val="bg1"/>
              </a:solidFill>
            </a:endParaRPr>
          </a:p>
          <a:p>
            <a:endParaRPr lang="en-US" altLang="ko-KR" sz="9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8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71959A1-69FB-2254-BC00-017DEBC46CCA}"/>
              </a:ext>
            </a:extLst>
          </p:cNvPr>
          <p:cNvSpPr txBox="1"/>
          <p:nvPr/>
        </p:nvSpPr>
        <p:spPr>
          <a:xfrm>
            <a:off x="270140" y="958232"/>
            <a:ext cx="11674209" cy="554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서버 다운을 감지하면 어떻게 되는가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계속</a:t>
            </a:r>
            <a:r>
              <a:rPr lang="en-US" altLang="ko-KR" sz="1400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③</a:t>
            </a:r>
            <a:r>
              <a:rPr lang="en-US" altLang="ko-KR" sz="1400" dirty="0"/>
              <a:t> </a:t>
            </a:r>
            <a:r>
              <a:rPr lang="ko-KR" altLang="en-US" sz="1400" dirty="0"/>
              <a:t>이후의 복구</a:t>
            </a:r>
            <a:r>
              <a:rPr lang="en-US" altLang="ko-KR" sz="1400" dirty="0"/>
              <a:t> </a:t>
            </a:r>
            <a:r>
              <a:rPr lang="ko-KR" altLang="en-US" sz="1400" dirty="0"/>
              <a:t>방법은 다운된 서버가 </a:t>
            </a:r>
            <a:r>
              <a:rPr lang="en-US" altLang="ko-KR" sz="1400" b="1" dirty="0"/>
              <a:t>‘Standby</a:t>
            </a:r>
            <a:r>
              <a:rPr lang="ko-KR" altLang="en-US" sz="1400" b="1" dirty="0"/>
              <a:t>였는지 </a:t>
            </a:r>
            <a:r>
              <a:rPr lang="en-US" altLang="ko-KR" sz="1400" b="1" dirty="0"/>
              <a:t>Active</a:t>
            </a:r>
            <a:r>
              <a:rPr lang="ko-KR" altLang="en-US" sz="1400" b="1" dirty="0"/>
              <a:t>였는지</a:t>
            </a:r>
            <a:r>
              <a:rPr lang="en-US" altLang="ko-KR" sz="1400" b="1" dirty="0"/>
              <a:t>’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로비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서버였는지 </a:t>
            </a:r>
            <a:r>
              <a:rPr lang="en-US" altLang="ko-KR" sz="1400" b="1" dirty="0"/>
              <a:t>NPC</a:t>
            </a:r>
            <a:r>
              <a:rPr lang="ko-KR" altLang="en-US" sz="1400" b="1" dirty="0"/>
              <a:t>서버였는지</a:t>
            </a:r>
            <a:r>
              <a:rPr lang="en-US" altLang="ko-KR" sz="1400" b="1" dirty="0"/>
              <a:t>’</a:t>
            </a:r>
            <a:r>
              <a:rPr lang="ko-KR" altLang="en-US" sz="1400" dirty="0"/>
              <a:t>에 따라 달라집니다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1)</a:t>
            </a:r>
            <a:r>
              <a:rPr lang="ko-KR" altLang="en-US" sz="1400" dirty="0"/>
              <a:t> 다운된 서버가 로직 또는 로비 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  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</a:t>
            </a:r>
            <a:r>
              <a:rPr lang="ko-KR" altLang="en-US" sz="1400" dirty="0"/>
              <a:t>서버가 되살아나고 연결도 잘 되었다면</a:t>
            </a:r>
            <a:r>
              <a:rPr lang="en-US" altLang="ko-KR" sz="1400" dirty="0"/>
              <a:t>, </a:t>
            </a:r>
            <a:r>
              <a:rPr lang="ko-KR" altLang="en-US" sz="1400" dirty="0"/>
              <a:t>더 이상의 작업은 없습니다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Failover</a:t>
            </a:r>
            <a:r>
              <a:rPr lang="ko-KR" altLang="en-US" sz="1400" dirty="0"/>
              <a:t>가 이루어집니다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가동중인 다른 대기서버가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Active </a:t>
            </a:r>
            <a:r>
              <a:rPr lang="ko-KR" altLang="en-US" sz="1400" dirty="0"/>
              <a:t>상태로 승격되어 서비스를 이어받아 하게 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이때 새로 </a:t>
            </a:r>
            <a:r>
              <a:rPr lang="en-US" altLang="ko-KR" sz="1400" dirty="0"/>
              <a:t>Active</a:t>
            </a:r>
            <a:r>
              <a:rPr lang="ko-KR" altLang="en-US" sz="1400" dirty="0"/>
              <a:t>가 된 서버는 접속 중인 모든 클라이언트에게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Failover</a:t>
            </a:r>
            <a:r>
              <a:rPr lang="ko-KR" altLang="en-US" sz="1400" dirty="0"/>
              <a:t>가 이루어졌음을 알리는 패킷을 보내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</a:t>
            </a:r>
            <a:r>
              <a:rPr lang="ko-KR" altLang="en-US" sz="1400" dirty="0"/>
              <a:t>지금부터 네트워크 통신을 자신과 하도록 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/>
              <a:t>  </a:t>
            </a:r>
            <a:r>
              <a:rPr lang="en-US" altLang="ko-KR" sz="1400" dirty="0"/>
              <a:t>2)</a:t>
            </a:r>
            <a:r>
              <a:rPr lang="ko-KR" altLang="en-US" sz="1400" dirty="0"/>
              <a:t> 다운된 서버가 </a:t>
            </a:r>
            <a:r>
              <a:rPr lang="en-US" altLang="ko-KR" sz="1400" dirty="0"/>
              <a:t>NPC 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①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</a:t>
            </a:r>
            <a:r>
              <a:rPr lang="ko-KR" altLang="en-US" sz="1400" dirty="0"/>
              <a:t> ①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동일합니다</a:t>
            </a:r>
            <a:r>
              <a:rPr lang="en-US" altLang="ko-KR" sz="14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② </a:t>
            </a:r>
            <a:r>
              <a:rPr lang="en-US" altLang="ko-KR" sz="1400" dirty="0"/>
              <a:t>Active </a:t>
            </a:r>
            <a:r>
              <a:rPr lang="ko-KR" altLang="en-US" sz="1400" dirty="0"/>
              <a:t>상태의 </a:t>
            </a:r>
            <a:r>
              <a:rPr lang="en-US" altLang="ko-KR" sz="1400" dirty="0"/>
              <a:t>NPC</a:t>
            </a:r>
            <a:r>
              <a:rPr lang="ko-KR" altLang="en-US" sz="1400" dirty="0"/>
              <a:t>서버</a:t>
            </a:r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      : 1) - </a:t>
            </a:r>
            <a:r>
              <a:rPr lang="ko-KR" altLang="en-US" sz="1400" dirty="0"/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와 비슷하지만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클라이언트와 직접 연결되지 않았기 때문에 클라이언트가 아닌 로직 서버에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이루어졌음을 알립니다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42532-D91C-195D-FB3B-8E9D6874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89" y="2596538"/>
            <a:ext cx="6212471" cy="30708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881389-CC1B-7E2E-D698-9B86184254C4}"/>
              </a:ext>
            </a:extLst>
          </p:cNvPr>
          <p:cNvSpPr/>
          <p:nvPr/>
        </p:nvSpPr>
        <p:spPr>
          <a:xfrm>
            <a:off x="5748337" y="4581526"/>
            <a:ext cx="5557837" cy="45720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E0552E-C002-08BC-A7E4-42A55D7D34E1}"/>
              </a:ext>
            </a:extLst>
          </p:cNvPr>
          <p:cNvSpPr/>
          <p:nvPr/>
        </p:nvSpPr>
        <p:spPr>
          <a:xfrm>
            <a:off x="7800975" y="3057524"/>
            <a:ext cx="1209675" cy="238126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A3B912-905E-A51A-55E9-FEBCEFADE4F7}"/>
              </a:ext>
            </a:extLst>
          </p:cNvPr>
          <p:cNvCxnSpPr>
            <a:cxnSpLocks/>
          </p:cNvCxnSpPr>
          <p:nvPr/>
        </p:nvCxnSpPr>
        <p:spPr>
          <a:xfrm>
            <a:off x="8601075" y="3295650"/>
            <a:ext cx="0" cy="1200150"/>
          </a:xfrm>
          <a:prstGeom prst="straightConnector1">
            <a:avLst/>
          </a:prstGeom>
          <a:ln w="38100">
            <a:solidFill>
              <a:srgbClr val="0FE7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6C3219-9E25-7C37-D6DE-3C3DA866B9D2}"/>
              </a:ext>
            </a:extLst>
          </p:cNvPr>
          <p:cNvSpPr txBox="1"/>
          <p:nvPr/>
        </p:nvSpPr>
        <p:spPr>
          <a:xfrm>
            <a:off x="8683360" y="3930716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Standby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상태로 실행되었지만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통신 중이던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서버가 다운되면서</a:t>
            </a:r>
            <a:endParaRPr lang="en-US" altLang="ko-KR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자신이 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승격하는 모습입니다</a:t>
            </a:r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200" b="1" dirty="0">
              <a:ln w="31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9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 3 | Grey Background Images - Free Download on Freepik">
            <a:extLst>
              <a:ext uri="{FF2B5EF4-FFF2-40B4-BE49-F238E27FC236}">
                <a16:creationId xmlns:a16="http://schemas.microsoft.com/office/drawing/2014/main" id="{3981246A-A8C5-51F4-1EF3-9C1C7FC01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EAF21D7-28D3-16A2-8617-0EBC515D3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92" y="3467101"/>
            <a:ext cx="4991329" cy="259223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85E181-B55E-04FF-F92C-A4ECF4E4E68B}"/>
              </a:ext>
            </a:extLst>
          </p:cNvPr>
          <p:cNvCxnSpPr>
            <a:cxnSpLocks/>
          </p:cNvCxnSpPr>
          <p:nvPr/>
        </p:nvCxnSpPr>
        <p:spPr>
          <a:xfrm>
            <a:off x="428445" y="836762"/>
            <a:ext cx="11243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BD1E83-B2BB-9648-10DE-A6A62277BC0C}"/>
              </a:ext>
            </a:extLst>
          </p:cNvPr>
          <p:cNvSpPr txBox="1"/>
          <p:nvPr/>
        </p:nvSpPr>
        <p:spPr>
          <a:xfrm>
            <a:off x="428445" y="251987"/>
            <a:ext cx="737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중점연구과제</a:t>
            </a:r>
            <a:r>
              <a:rPr lang="en-US" altLang="ko-KR" sz="3200" b="1" dirty="0"/>
              <a:t>_ </a:t>
            </a:r>
            <a:r>
              <a:rPr lang="ko-KR" altLang="en-US" sz="3200" b="1" dirty="0"/>
              <a:t>서버 이중화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41B9-B5A6-2A50-4D92-467B60F280F5}"/>
              </a:ext>
            </a:extLst>
          </p:cNvPr>
          <p:cNvSpPr txBox="1"/>
          <p:nvPr/>
        </p:nvSpPr>
        <p:spPr>
          <a:xfrm>
            <a:off x="270140" y="958232"/>
            <a:ext cx="11674209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▶ 데이터 복제 </a:t>
            </a:r>
            <a:r>
              <a:rPr lang="en-US" altLang="ko-KR" sz="1400" b="1" dirty="0"/>
              <a:t>(Data Replica)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: Active </a:t>
            </a:r>
            <a:r>
              <a:rPr lang="ko-KR" altLang="en-US" sz="1400" dirty="0"/>
              <a:t>상태인 서버만 클라이언트와 통신을 하도록 하였습니다</a:t>
            </a:r>
            <a:r>
              <a:rPr lang="en-US" altLang="ko-KR" sz="1400" dirty="0"/>
              <a:t>. </a:t>
            </a:r>
            <a:r>
              <a:rPr lang="en-US" altLang="ko-KR" sz="1200" dirty="0"/>
              <a:t>(NPC</a:t>
            </a:r>
            <a:r>
              <a:rPr lang="ko-KR" altLang="en-US" sz="1200" dirty="0"/>
              <a:t>서버</a:t>
            </a:r>
            <a:r>
              <a:rPr lang="en-US" altLang="ko-KR" sz="1200" dirty="0"/>
              <a:t>(Active)</a:t>
            </a:r>
            <a:r>
              <a:rPr lang="ko-KR" altLang="en-US" sz="1200" dirty="0"/>
              <a:t>의 경우 클라이언트가 아닌 로직 서버와 통신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그렇기 때문에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정보가 업데이트되지 않아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서비스를 이어받게 되었을 때</a:t>
            </a:r>
            <a:endParaRPr lang="en-US" altLang="ko-KR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세션 정보는 물론이고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정보들이 초기화되는 문제가 생깁니다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 이러한 </a:t>
            </a:r>
            <a:r>
              <a:rPr lang="en-US" altLang="ko-KR" sz="1400" dirty="0"/>
              <a:t>Failover</a:t>
            </a:r>
            <a:r>
              <a:rPr lang="ko-KR" altLang="en-US" sz="1400" dirty="0"/>
              <a:t> 이후 정보가 초기화되는 문제를 막기 위해 수평 확장된 서버간 데이터를 복제할 필요가 생겼습니다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Active </a:t>
            </a:r>
            <a:r>
              <a:rPr lang="ko-KR" altLang="en-US" sz="1400" dirty="0"/>
              <a:t>서버는 주기적으로 </a:t>
            </a:r>
            <a:r>
              <a:rPr lang="en-US" altLang="ko-KR" sz="1400" dirty="0"/>
              <a:t>Standby </a:t>
            </a:r>
            <a:r>
              <a:rPr lang="ko-KR" altLang="en-US" sz="1400" dirty="0"/>
              <a:t>서버에게 자신이 갖고 있는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정보들</a:t>
            </a:r>
            <a:r>
              <a:rPr lang="en-US" altLang="ko-KR" sz="1200" dirty="0"/>
              <a:t>(ex. </a:t>
            </a:r>
            <a:r>
              <a:rPr lang="ko-KR" altLang="en-US" sz="1200" dirty="0"/>
              <a:t>세션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미션 상태 등</a:t>
            </a:r>
            <a:r>
              <a:rPr lang="en-US" altLang="ko-KR" sz="1200" dirty="0"/>
              <a:t>)</a:t>
            </a:r>
            <a:r>
              <a:rPr lang="ko-KR" altLang="en-US" sz="1400" dirty="0"/>
              <a:t>을 패킷을 통해 보내주도록 하였고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/>
              <a:t>  Standby </a:t>
            </a:r>
            <a:r>
              <a:rPr lang="ko-KR" altLang="en-US" sz="1400" dirty="0"/>
              <a:t>서버는 이를 받아 자신의 세션 및 여러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객체들의 정보를 패킷의 정보들로 업데이트하도록 구현하였습니다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0EB63-0897-1798-BB93-89DAD4C902FE}"/>
              </a:ext>
            </a:extLst>
          </p:cNvPr>
          <p:cNvSpPr txBox="1"/>
          <p:nvPr/>
        </p:nvSpPr>
        <p:spPr>
          <a:xfrm>
            <a:off x="428445" y="6120683"/>
            <a:ext cx="11674209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▲ 클라이언트가 연결되어 있는 상태에서 </a:t>
            </a:r>
            <a:r>
              <a:rPr lang="en-US" altLang="ko-KR" sz="1400" dirty="0"/>
              <a:t>Active </a:t>
            </a:r>
            <a:r>
              <a:rPr lang="ko-KR" altLang="en-US" sz="1400" dirty="0"/>
              <a:t>서버를 강제 종료하여 </a:t>
            </a:r>
            <a:r>
              <a:rPr lang="en-US" altLang="ko-KR" sz="1400" dirty="0"/>
              <a:t>Failover</a:t>
            </a:r>
            <a:r>
              <a:rPr lang="ko-KR" altLang="en-US" sz="1400" dirty="0"/>
              <a:t>가 이뤄진 후에도 </a:t>
            </a:r>
            <a:endParaRPr lang="en-US" altLang="ko-KR" sz="1400" dirty="0"/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/>
              <a:t>  </a:t>
            </a:r>
            <a:r>
              <a:rPr lang="ko-KR" altLang="en-US" sz="1400" dirty="0"/>
              <a:t>클라이언트 정보</a:t>
            </a:r>
            <a:r>
              <a:rPr lang="en-US" altLang="ko-KR" sz="1400" dirty="0"/>
              <a:t>(</a:t>
            </a:r>
            <a:r>
              <a:rPr lang="ko-KR" altLang="en-US" sz="1400" dirty="0"/>
              <a:t>위치</a:t>
            </a:r>
            <a:r>
              <a:rPr lang="en-US" altLang="ko-KR" sz="1400" dirty="0"/>
              <a:t>, HP,</a:t>
            </a:r>
            <a:r>
              <a:rPr lang="ko-KR" altLang="en-US" sz="1400" dirty="0"/>
              <a:t> 총알</a:t>
            </a:r>
            <a:r>
              <a:rPr lang="en-US" altLang="ko-KR" sz="1400" dirty="0"/>
              <a:t>, </a:t>
            </a:r>
            <a:r>
              <a:rPr lang="ko-KR" altLang="en-US" sz="1400" dirty="0"/>
              <a:t>미션 등</a:t>
            </a:r>
            <a:r>
              <a:rPr lang="en-US" altLang="ko-KR" sz="1400" dirty="0"/>
              <a:t>)</a:t>
            </a:r>
            <a:r>
              <a:rPr lang="ko-KR" altLang="en-US" sz="1400" dirty="0"/>
              <a:t>가 그대로 유지되며</a:t>
            </a:r>
            <a:r>
              <a:rPr lang="en-US" altLang="ko-KR" sz="1400" dirty="0"/>
              <a:t>,</a:t>
            </a:r>
            <a:r>
              <a:rPr lang="ko-KR" altLang="en-US" sz="1400" dirty="0"/>
              <a:t> 서버 시간도 잘 흘러가는 모습입니다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090A60C4-BCAC-E7E8-7B76-93E56BE1F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8" y="3819155"/>
            <a:ext cx="3276842" cy="1734222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61B679-9DD2-50E3-2A97-0DB6069CF987}"/>
              </a:ext>
            </a:extLst>
          </p:cNvPr>
          <p:cNvSpPr/>
          <p:nvPr/>
        </p:nvSpPr>
        <p:spPr>
          <a:xfrm>
            <a:off x="3238385" y="4661975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야외, 건물, 스크린샷, 자동차이(가) 표시된 사진&#10;&#10;자동 생성된 설명">
            <a:extLst>
              <a:ext uri="{FF2B5EF4-FFF2-40B4-BE49-F238E27FC236}">
                <a16:creationId xmlns:a16="http://schemas.microsoft.com/office/drawing/2014/main" id="{DF1D5F3B-E6F0-656E-2D29-27403EE64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40" y="3807365"/>
            <a:ext cx="3276842" cy="173422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6D9314-F01F-81D6-B91C-B4139FF8F039}"/>
              </a:ext>
            </a:extLst>
          </p:cNvPr>
          <p:cNvSpPr/>
          <p:nvPr/>
        </p:nvSpPr>
        <p:spPr>
          <a:xfrm>
            <a:off x="8488424" y="4686266"/>
            <a:ext cx="361950" cy="2762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C365D0-1261-FAF3-4046-E373B0B76B49}"/>
              </a:ext>
            </a:extLst>
          </p:cNvPr>
          <p:cNvSpPr/>
          <p:nvPr/>
        </p:nvSpPr>
        <p:spPr>
          <a:xfrm>
            <a:off x="3553488" y="5097114"/>
            <a:ext cx="3276841" cy="233259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2FAB09-0E7E-6A03-8F8A-3F3D4B3A33C4}"/>
              </a:ext>
            </a:extLst>
          </p:cNvPr>
          <p:cNvSpPr/>
          <p:nvPr/>
        </p:nvSpPr>
        <p:spPr>
          <a:xfrm>
            <a:off x="8739179" y="3834210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33E554-0FC9-F787-3B71-96D492AE13B9}"/>
              </a:ext>
            </a:extLst>
          </p:cNvPr>
          <p:cNvSpPr/>
          <p:nvPr/>
        </p:nvSpPr>
        <p:spPr>
          <a:xfrm>
            <a:off x="11488343" y="3956381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37BC80-E891-B95B-9085-A6E011062ACA}"/>
              </a:ext>
            </a:extLst>
          </p:cNvPr>
          <p:cNvSpPr/>
          <p:nvPr/>
        </p:nvSpPr>
        <p:spPr>
          <a:xfrm>
            <a:off x="11308359" y="5186027"/>
            <a:ext cx="774583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D7CA2E-3051-27BD-98E7-A3A54349F806}"/>
              </a:ext>
            </a:extLst>
          </p:cNvPr>
          <p:cNvSpPr/>
          <p:nvPr/>
        </p:nvSpPr>
        <p:spPr>
          <a:xfrm>
            <a:off x="117351" y="3825999"/>
            <a:ext cx="421599" cy="2729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8F0C6F-D66E-C3FF-1F2A-383C47C2245E}"/>
              </a:ext>
            </a:extLst>
          </p:cNvPr>
          <p:cNvSpPr/>
          <p:nvPr/>
        </p:nvSpPr>
        <p:spPr>
          <a:xfrm>
            <a:off x="2866515" y="3948170"/>
            <a:ext cx="594600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B00073-F152-7197-D8EE-0D7790B5FF29}"/>
              </a:ext>
            </a:extLst>
          </p:cNvPr>
          <p:cNvSpPr/>
          <p:nvPr/>
        </p:nvSpPr>
        <p:spPr>
          <a:xfrm>
            <a:off x="2686531" y="5177816"/>
            <a:ext cx="757995" cy="355560"/>
          </a:xfrm>
          <a:prstGeom prst="rect">
            <a:avLst/>
          </a:prstGeom>
          <a:noFill/>
          <a:ln w="38100">
            <a:solidFill>
              <a:srgbClr val="0FE7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383AA-ED2E-4770-AB55-8C17D78229DF}"/>
              </a:ext>
            </a:extLst>
          </p:cNvPr>
          <p:cNvSpPr txBox="1"/>
          <p:nvPr/>
        </p:nvSpPr>
        <p:spPr>
          <a:xfrm>
            <a:off x="6830329" y="5072788"/>
            <a:ext cx="15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Active </a:t>
            </a:r>
            <a:r>
              <a:rPr lang="ko-KR" altLang="en-US" sz="1200" b="1" dirty="0">
                <a:ln w="31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서버로 승격</a:t>
            </a:r>
          </a:p>
        </p:txBody>
      </p:sp>
    </p:spTree>
    <p:extLst>
      <p:ext uri="{BB962C8B-B14F-4D97-AF65-F5344CB8AC3E}">
        <p14:creationId xmlns:p14="http://schemas.microsoft.com/office/powerpoint/2010/main" val="190178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</TotalTime>
  <Words>2887</Words>
  <Application>Microsoft Office PowerPoint</Application>
  <PresentationFormat>와이드스크린</PresentationFormat>
  <Paragraphs>424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김승환(2018182009)</dc:creator>
  <cp:lastModifiedBy>Jacob Fisher</cp:lastModifiedBy>
  <cp:revision>160</cp:revision>
  <dcterms:created xsi:type="dcterms:W3CDTF">2023-08-20T07:24:56Z</dcterms:created>
  <dcterms:modified xsi:type="dcterms:W3CDTF">2023-11-12T16:54:28Z</dcterms:modified>
</cp:coreProperties>
</file>